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erriweather" charset="1" panose="00000500000000000000"/>
      <p:regular r:id="rId22"/>
    </p:embeddedFont>
    <p:embeddedFont>
      <p:font typeface="Canva Sans" charset="1" panose="020B0503030501040103"/>
      <p:regular r:id="rId23"/>
    </p:embeddedFont>
    <p:embeddedFont>
      <p:font typeface="Merriweather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31" Target="fonts/font31.fntdata" Type="http://schemas.openxmlformats.org/officeDocument/2006/relationships/font"/><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notesSlides/notesSlide7.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https://gamma.app/?utm_source=made-with-gamma"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96803" y="557375"/>
            <a:ext cx="137619" cy="13761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7353109" y="557375"/>
            <a:ext cx="137619" cy="13761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0" id="10"/>
          <p:cNvGrpSpPr/>
          <p:nvPr/>
        </p:nvGrpSpPr>
        <p:grpSpPr>
          <a:xfrm rot="0">
            <a:off x="17605028" y="557375"/>
            <a:ext cx="137619" cy="13761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4ADEDD"/>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13" id="13"/>
          <p:cNvSpPr/>
          <p:nvPr/>
        </p:nvSpPr>
        <p:spPr>
          <a:xfrm flipH="false" flipV="false" rot="0">
            <a:off x="1401142" y="1593595"/>
            <a:ext cx="948265" cy="976677"/>
          </a:xfrm>
          <a:custGeom>
            <a:avLst/>
            <a:gdLst/>
            <a:ahLst/>
            <a:cxnLst/>
            <a:rect r="r" b="b" t="t" l="l"/>
            <a:pathLst>
              <a:path h="976677" w="948265">
                <a:moveTo>
                  <a:pt x="0" y="0"/>
                </a:moveTo>
                <a:lnTo>
                  <a:pt x="948265" y="0"/>
                </a:lnTo>
                <a:lnTo>
                  <a:pt x="948265" y="976677"/>
                </a:lnTo>
                <a:lnTo>
                  <a:pt x="0" y="976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8181857" y="8291827"/>
            <a:ext cx="106143" cy="966473"/>
            <a:chOff x="0" y="0"/>
            <a:chExt cx="626900" cy="5708159"/>
          </a:xfrm>
        </p:grpSpPr>
        <p:sp>
          <p:nvSpPr>
            <p:cNvPr name="Freeform 15" id="1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16" id="1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2645859" y="1145694"/>
            <a:ext cx="10369313" cy="1424578"/>
          </a:xfrm>
          <a:prstGeom prst="rect">
            <a:avLst/>
          </a:prstGeom>
        </p:spPr>
        <p:txBody>
          <a:bodyPr anchor="t" rtlCol="false" tIns="0" lIns="0" bIns="0" rIns="0">
            <a:spAutoFit/>
          </a:bodyPr>
          <a:lstStyle/>
          <a:p>
            <a:pPr algn="ctr">
              <a:lnSpc>
                <a:spcPts val="12032"/>
              </a:lnSpc>
              <a:spcBef>
                <a:spcPct val="0"/>
              </a:spcBef>
            </a:pPr>
            <a:r>
              <a:rPr lang="en-US" sz="7374">
                <a:solidFill>
                  <a:srgbClr val="FFFFFF"/>
                </a:solidFill>
                <a:latin typeface="Merriweather"/>
                <a:ea typeface="Merriweather"/>
                <a:cs typeface="Merriweather"/>
                <a:sym typeface="Merriweather"/>
              </a:rPr>
              <a:t>Object Classification</a:t>
            </a:r>
          </a:p>
        </p:txBody>
      </p:sp>
      <p:sp>
        <p:nvSpPr>
          <p:cNvPr name="TextBox 18" id="18"/>
          <p:cNvSpPr txBox="true"/>
          <p:nvPr/>
        </p:nvSpPr>
        <p:spPr>
          <a:xfrm rot="0">
            <a:off x="2300833" y="4810442"/>
            <a:ext cx="13686334" cy="561340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ea typeface="Canva Sans"/>
                <a:cs typeface="Canva Sans"/>
                <a:sym typeface="Canva Sans"/>
              </a:rPr>
              <a:t>Presente</a:t>
            </a:r>
            <a:r>
              <a:rPr lang="en-US" sz="3999">
                <a:solidFill>
                  <a:srgbClr val="FFFFFF"/>
                </a:solidFill>
                <a:latin typeface="Canva Sans"/>
                <a:ea typeface="Canva Sans"/>
                <a:cs typeface="Canva Sans"/>
                <a:sym typeface="Canva Sans"/>
              </a:rPr>
              <a:t>d By-</a:t>
            </a:r>
          </a:p>
          <a:p>
            <a:pPr algn="ctr">
              <a:lnSpc>
                <a:spcPts val="5599"/>
              </a:lnSpc>
            </a:pPr>
          </a:p>
          <a:p>
            <a:pPr algn="ctr">
              <a:lnSpc>
                <a:spcPts val="5599"/>
              </a:lnSpc>
            </a:pPr>
            <a:r>
              <a:rPr lang="en-US" sz="3999">
                <a:solidFill>
                  <a:srgbClr val="FFFFFF"/>
                </a:solidFill>
                <a:latin typeface="Canva Sans"/>
                <a:ea typeface="Canva Sans"/>
                <a:cs typeface="Canva Sans"/>
                <a:sym typeface="Canva Sans"/>
              </a:rPr>
              <a:t>👩‍🎓 Name: Meena E </a:t>
            </a:r>
          </a:p>
          <a:p>
            <a:pPr algn="ctr">
              <a:lnSpc>
                <a:spcPts val="5599"/>
              </a:lnSpc>
            </a:pPr>
            <a:r>
              <a:rPr lang="en-US" sz="3999">
                <a:solidFill>
                  <a:srgbClr val="FFFFFF"/>
                </a:solidFill>
                <a:latin typeface="Canva Sans"/>
                <a:ea typeface="Canva Sans"/>
                <a:cs typeface="Canva Sans"/>
                <a:sym typeface="Canva Sans"/>
              </a:rPr>
              <a:t>🎓 Roll Number: 2023510036 </a:t>
            </a:r>
          </a:p>
          <a:p>
            <a:pPr algn="ctr">
              <a:lnSpc>
                <a:spcPts val="5599"/>
              </a:lnSpc>
            </a:pPr>
            <a:r>
              <a:rPr lang="en-US" sz="3999">
                <a:solidFill>
                  <a:srgbClr val="FFFFFF"/>
                </a:solidFill>
                <a:latin typeface="Canva Sans"/>
                <a:ea typeface="Canva Sans"/>
                <a:cs typeface="Canva Sans"/>
                <a:sym typeface="Canva Sans"/>
              </a:rPr>
              <a:t>📘 Program: B.Tech Artificial Intelligence &amp; Data Science</a:t>
            </a:r>
          </a:p>
          <a:p>
            <a:pPr algn="ctr">
              <a:lnSpc>
                <a:spcPts val="5599"/>
              </a:lnSpc>
            </a:pPr>
            <a:r>
              <a:rPr lang="en-US" sz="3999">
                <a:solidFill>
                  <a:srgbClr val="FFFFFF"/>
                </a:solidFill>
                <a:latin typeface="Canva Sans"/>
                <a:ea typeface="Canva Sans"/>
                <a:cs typeface="Canva Sans"/>
                <a:sym typeface="Canva Sans"/>
              </a:rPr>
              <a:t>🏫 Department: Information Technology </a:t>
            </a:r>
          </a:p>
          <a:p>
            <a:pPr algn="ctr">
              <a:lnSpc>
                <a:spcPts val="5599"/>
              </a:lnSpc>
            </a:pPr>
            <a:r>
              <a:rPr lang="en-US" sz="3999">
                <a:solidFill>
                  <a:srgbClr val="FFFFFF"/>
                </a:solidFill>
                <a:latin typeface="Canva Sans"/>
                <a:ea typeface="Canva Sans"/>
                <a:cs typeface="Canva Sans"/>
                <a:sym typeface="Canva Sans"/>
              </a:rPr>
              <a:t>🏛️ Institution: MIT Campus, Anna University</a:t>
            </a:r>
          </a:p>
          <a:p>
            <a:pPr algn="ctr">
              <a:lnSpc>
                <a:spcPts val="55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63922"/>
              </a:srgbClr>
            </a:solidFill>
          </p:spPr>
        </p:sp>
      </p:grpSp>
      <p:grpSp>
        <p:nvGrpSpPr>
          <p:cNvPr name="Group 9" id="9"/>
          <p:cNvGrpSpPr/>
          <p:nvPr/>
        </p:nvGrpSpPr>
        <p:grpSpPr>
          <a:xfrm rot="0">
            <a:off x="1079748" y="2972693"/>
            <a:ext cx="15435857" cy="964109"/>
            <a:chOff x="0" y="0"/>
            <a:chExt cx="20581143" cy="1285478"/>
          </a:xfrm>
        </p:grpSpPr>
        <p:sp>
          <p:nvSpPr>
            <p:cNvPr name="Freeform 10" id="10"/>
            <p:cNvSpPr/>
            <p:nvPr/>
          </p:nvSpPr>
          <p:spPr>
            <a:xfrm flipH="false" flipV="false" rot="0">
              <a:off x="0" y="0"/>
              <a:ext cx="20581144" cy="1285478"/>
            </a:xfrm>
            <a:custGeom>
              <a:avLst/>
              <a:gdLst/>
              <a:ahLst/>
              <a:cxnLst/>
              <a:rect r="r" b="b" t="t" l="l"/>
              <a:pathLst>
                <a:path h="1285478" w="20581144">
                  <a:moveTo>
                    <a:pt x="0" y="0"/>
                  </a:moveTo>
                  <a:lnTo>
                    <a:pt x="20581144" y="0"/>
                  </a:lnTo>
                  <a:lnTo>
                    <a:pt x="20581144" y="1285478"/>
                  </a:lnTo>
                  <a:lnTo>
                    <a:pt x="0" y="1285478"/>
                  </a:lnTo>
                  <a:close/>
                </a:path>
              </a:pathLst>
            </a:custGeom>
            <a:solidFill>
              <a:srgbClr val="000000">
                <a:alpha val="0"/>
              </a:srgbClr>
            </a:solidFill>
          </p:spPr>
        </p:sp>
        <p:sp>
          <p:nvSpPr>
            <p:cNvPr name="TextBox 11" id="11"/>
            <p:cNvSpPr txBox="true"/>
            <p:nvPr/>
          </p:nvSpPr>
          <p:spPr>
            <a:xfrm>
              <a:off x="0" y="-28575"/>
              <a:ext cx="20581143" cy="1314053"/>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Support Vector Machine (SVM) Algorithm</a:t>
              </a:r>
            </a:p>
          </p:txBody>
        </p:sp>
      </p:grpSp>
      <p:grpSp>
        <p:nvGrpSpPr>
          <p:cNvPr name="Group 12" id="12"/>
          <p:cNvGrpSpPr/>
          <p:nvPr/>
        </p:nvGrpSpPr>
        <p:grpSpPr>
          <a:xfrm rot="0">
            <a:off x="1070222" y="4389984"/>
            <a:ext cx="713185" cy="713185"/>
            <a:chOff x="0" y="0"/>
            <a:chExt cx="950913" cy="950913"/>
          </a:xfrm>
        </p:grpSpPr>
        <p:sp>
          <p:nvSpPr>
            <p:cNvPr name="Freeform 13" id="13"/>
            <p:cNvSpPr/>
            <p:nvPr/>
          </p:nvSpPr>
          <p:spPr>
            <a:xfrm flipH="false" flipV="false" rot="0">
              <a:off x="12700" y="12700"/>
              <a:ext cx="925576" cy="925576"/>
            </a:xfrm>
            <a:custGeom>
              <a:avLst/>
              <a:gdLst/>
              <a:ahLst/>
              <a:cxnLst/>
              <a:rect r="r" b="b" t="t" l="l"/>
              <a:pathLst>
                <a:path h="925576" w="925576">
                  <a:moveTo>
                    <a:pt x="0" y="172847"/>
                  </a:moveTo>
                  <a:cubicBezTo>
                    <a:pt x="0" y="77343"/>
                    <a:pt x="77343" y="0"/>
                    <a:pt x="172847" y="0"/>
                  </a:cubicBezTo>
                  <a:lnTo>
                    <a:pt x="752729" y="0"/>
                  </a:lnTo>
                  <a:cubicBezTo>
                    <a:pt x="848106" y="0"/>
                    <a:pt x="925576" y="77343"/>
                    <a:pt x="925576" y="172847"/>
                  </a:cubicBezTo>
                  <a:lnTo>
                    <a:pt x="925576" y="752729"/>
                  </a:lnTo>
                  <a:cubicBezTo>
                    <a:pt x="925576" y="848106"/>
                    <a:pt x="848233" y="925576"/>
                    <a:pt x="752729" y="925576"/>
                  </a:cubicBezTo>
                  <a:lnTo>
                    <a:pt x="172847" y="925576"/>
                  </a:lnTo>
                  <a:cubicBezTo>
                    <a:pt x="77343" y="925576"/>
                    <a:pt x="0" y="848106"/>
                    <a:pt x="0" y="752729"/>
                  </a:cubicBezTo>
                  <a:close/>
                </a:path>
              </a:pathLst>
            </a:custGeom>
            <a:solidFill>
              <a:srgbClr val="003180"/>
            </a:solidFill>
          </p:spPr>
        </p:sp>
        <p:sp>
          <p:nvSpPr>
            <p:cNvPr name="Freeform 14" id="14"/>
            <p:cNvSpPr/>
            <p:nvPr/>
          </p:nvSpPr>
          <p:spPr>
            <a:xfrm flipH="false" flipV="false" rot="0">
              <a:off x="0" y="0"/>
              <a:ext cx="950976" cy="950976"/>
            </a:xfrm>
            <a:custGeom>
              <a:avLst/>
              <a:gdLst/>
              <a:ahLst/>
              <a:cxnLst/>
              <a:rect r="r" b="b" t="t" l="l"/>
              <a:pathLst>
                <a:path h="950976" w="950976">
                  <a:moveTo>
                    <a:pt x="0" y="185547"/>
                  </a:moveTo>
                  <a:cubicBezTo>
                    <a:pt x="0" y="83058"/>
                    <a:pt x="83058" y="0"/>
                    <a:pt x="185547" y="0"/>
                  </a:cubicBezTo>
                  <a:lnTo>
                    <a:pt x="765429" y="0"/>
                  </a:lnTo>
                  <a:lnTo>
                    <a:pt x="765429" y="12700"/>
                  </a:lnTo>
                  <a:lnTo>
                    <a:pt x="765429" y="0"/>
                  </a:lnTo>
                  <a:lnTo>
                    <a:pt x="765429" y="12700"/>
                  </a:lnTo>
                  <a:lnTo>
                    <a:pt x="765429" y="0"/>
                  </a:lnTo>
                  <a:cubicBezTo>
                    <a:pt x="867918" y="0"/>
                    <a:pt x="950976" y="83058"/>
                    <a:pt x="950976" y="185547"/>
                  </a:cubicBezTo>
                  <a:lnTo>
                    <a:pt x="950976" y="765429"/>
                  </a:lnTo>
                  <a:lnTo>
                    <a:pt x="938276" y="765429"/>
                  </a:lnTo>
                  <a:lnTo>
                    <a:pt x="950976" y="765429"/>
                  </a:lnTo>
                  <a:cubicBezTo>
                    <a:pt x="950976" y="867918"/>
                    <a:pt x="867918" y="950976"/>
                    <a:pt x="765429" y="950976"/>
                  </a:cubicBezTo>
                  <a:lnTo>
                    <a:pt x="765429" y="938276"/>
                  </a:lnTo>
                  <a:lnTo>
                    <a:pt x="765429" y="950976"/>
                  </a:lnTo>
                  <a:lnTo>
                    <a:pt x="185547" y="950976"/>
                  </a:lnTo>
                  <a:lnTo>
                    <a:pt x="185547" y="938276"/>
                  </a:lnTo>
                  <a:lnTo>
                    <a:pt x="185547" y="950976"/>
                  </a:lnTo>
                  <a:cubicBezTo>
                    <a:pt x="83058" y="950976"/>
                    <a:pt x="0" y="867918"/>
                    <a:pt x="0" y="765429"/>
                  </a:cubicBezTo>
                  <a:lnTo>
                    <a:pt x="0" y="185547"/>
                  </a:lnTo>
                  <a:lnTo>
                    <a:pt x="12700" y="185547"/>
                  </a:lnTo>
                  <a:lnTo>
                    <a:pt x="0" y="185547"/>
                  </a:lnTo>
                  <a:moveTo>
                    <a:pt x="25400" y="185547"/>
                  </a:moveTo>
                  <a:lnTo>
                    <a:pt x="25400" y="765429"/>
                  </a:lnTo>
                  <a:lnTo>
                    <a:pt x="12700" y="765429"/>
                  </a:lnTo>
                  <a:lnTo>
                    <a:pt x="25400" y="765429"/>
                  </a:lnTo>
                  <a:cubicBezTo>
                    <a:pt x="25400" y="853821"/>
                    <a:pt x="97028" y="925576"/>
                    <a:pt x="185547" y="925576"/>
                  </a:cubicBezTo>
                  <a:lnTo>
                    <a:pt x="765429" y="925576"/>
                  </a:lnTo>
                  <a:cubicBezTo>
                    <a:pt x="853821" y="925576"/>
                    <a:pt x="925576" y="853948"/>
                    <a:pt x="925576" y="765429"/>
                  </a:cubicBezTo>
                  <a:lnTo>
                    <a:pt x="925576" y="185547"/>
                  </a:lnTo>
                  <a:lnTo>
                    <a:pt x="938276" y="185547"/>
                  </a:lnTo>
                  <a:lnTo>
                    <a:pt x="925576" y="185547"/>
                  </a:lnTo>
                  <a:cubicBezTo>
                    <a:pt x="925576" y="97028"/>
                    <a:pt x="853821" y="25400"/>
                    <a:pt x="765429" y="25400"/>
                  </a:cubicBezTo>
                  <a:lnTo>
                    <a:pt x="185547" y="25400"/>
                  </a:lnTo>
                  <a:lnTo>
                    <a:pt x="185547" y="12700"/>
                  </a:lnTo>
                  <a:lnTo>
                    <a:pt x="185547" y="25400"/>
                  </a:lnTo>
                  <a:cubicBezTo>
                    <a:pt x="97028" y="25400"/>
                    <a:pt x="25400" y="97028"/>
                    <a:pt x="25400" y="185547"/>
                  </a:cubicBezTo>
                  <a:close/>
                </a:path>
              </a:pathLst>
            </a:custGeom>
            <a:solidFill>
              <a:srgbClr val="194A99"/>
            </a:solidFill>
          </p:spPr>
        </p:sp>
      </p:grpSp>
      <p:grpSp>
        <p:nvGrpSpPr>
          <p:cNvPr name="Group 15" id="15"/>
          <p:cNvGrpSpPr/>
          <p:nvPr/>
        </p:nvGrpSpPr>
        <p:grpSpPr>
          <a:xfrm rot="0">
            <a:off x="1195462" y="4457328"/>
            <a:ext cx="462706" cy="578495"/>
            <a:chOff x="0" y="0"/>
            <a:chExt cx="616942" cy="771327"/>
          </a:xfrm>
        </p:grpSpPr>
        <p:sp>
          <p:nvSpPr>
            <p:cNvPr name="Freeform 16" id="16"/>
            <p:cNvSpPr/>
            <p:nvPr/>
          </p:nvSpPr>
          <p:spPr>
            <a:xfrm flipH="false" flipV="false" rot="0">
              <a:off x="0" y="0"/>
              <a:ext cx="616942" cy="771327"/>
            </a:xfrm>
            <a:custGeom>
              <a:avLst/>
              <a:gdLst/>
              <a:ahLst/>
              <a:cxnLst/>
              <a:rect r="r" b="b" t="t" l="l"/>
              <a:pathLst>
                <a:path h="771327" w="616942">
                  <a:moveTo>
                    <a:pt x="0" y="0"/>
                  </a:moveTo>
                  <a:lnTo>
                    <a:pt x="616942" y="0"/>
                  </a:lnTo>
                  <a:lnTo>
                    <a:pt x="616942" y="771327"/>
                  </a:lnTo>
                  <a:lnTo>
                    <a:pt x="0" y="771327"/>
                  </a:lnTo>
                  <a:close/>
                </a:path>
              </a:pathLst>
            </a:custGeom>
            <a:solidFill>
              <a:srgbClr val="000000">
                <a:alpha val="0"/>
              </a:srgbClr>
            </a:solidFill>
          </p:spPr>
        </p:sp>
        <p:sp>
          <p:nvSpPr>
            <p:cNvPr name="TextBox 17" id="17"/>
            <p:cNvSpPr txBox="true"/>
            <p:nvPr/>
          </p:nvSpPr>
          <p:spPr>
            <a:xfrm>
              <a:off x="0" y="57150"/>
              <a:ext cx="616942" cy="714177"/>
            </a:xfrm>
            <a:prstGeom prst="rect">
              <a:avLst/>
            </a:prstGeom>
          </p:spPr>
          <p:txBody>
            <a:bodyPr anchor="t" rtlCol="false" tIns="0" lIns="0" bIns="0" rIns="0"/>
            <a:lstStyle/>
            <a:p>
              <a:pPr algn="ctr">
                <a:lnSpc>
                  <a:spcPts val="3625"/>
                </a:lnSpc>
              </a:pPr>
              <a:r>
                <a:rPr lang="en-US" sz="3625">
                  <a:solidFill>
                    <a:srgbClr val="E2E6E9"/>
                  </a:solidFill>
                  <a:latin typeface="Merriweather"/>
                  <a:ea typeface="Merriweather"/>
                  <a:cs typeface="Merriweather"/>
                  <a:sym typeface="Merriweather"/>
                </a:rPr>
                <a:t>1</a:t>
              </a:r>
            </a:p>
          </p:txBody>
        </p:sp>
      </p:grpSp>
      <p:grpSp>
        <p:nvGrpSpPr>
          <p:cNvPr name="Group 18" id="18"/>
          <p:cNvGrpSpPr/>
          <p:nvPr/>
        </p:nvGrpSpPr>
        <p:grpSpPr>
          <a:xfrm rot="0">
            <a:off x="2082404" y="4499670"/>
            <a:ext cx="4116438" cy="1974056"/>
            <a:chOff x="0" y="0"/>
            <a:chExt cx="5488583" cy="2632075"/>
          </a:xfrm>
        </p:grpSpPr>
        <p:sp>
          <p:nvSpPr>
            <p:cNvPr name="Freeform 19" id="19"/>
            <p:cNvSpPr/>
            <p:nvPr/>
          </p:nvSpPr>
          <p:spPr>
            <a:xfrm flipH="false" flipV="false" rot="0">
              <a:off x="0" y="0"/>
              <a:ext cx="5488583" cy="2632075"/>
            </a:xfrm>
            <a:custGeom>
              <a:avLst/>
              <a:gdLst/>
              <a:ahLst/>
              <a:cxnLst/>
              <a:rect r="r" b="b" t="t" l="l"/>
              <a:pathLst>
                <a:path h="2632075" w="5488583">
                  <a:moveTo>
                    <a:pt x="0" y="0"/>
                  </a:moveTo>
                  <a:lnTo>
                    <a:pt x="5488583" y="0"/>
                  </a:lnTo>
                  <a:lnTo>
                    <a:pt x="5488583" y="2632075"/>
                  </a:lnTo>
                  <a:lnTo>
                    <a:pt x="0" y="2632075"/>
                  </a:lnTo>
                  <a:close/>
                </a:path>
              </a:pathLst>
            </a:custGeom>
            <a:solidFill>
              <a:srgbClr val="000000">
                <a:alpha val="0"/>
              </a:srgbClr>
            </a:solidFill>
          </p:spPr>
        </p:sp>
        <p:sp>
          <p:nvSpPr>
            <p:cNvPr name="TextBox 20" id="20"/>
            <p:cNvSpPr txBox="true"/>
            <p:nvPr/>
          </p:nvSpPr>
          <p:spPr>
            <a:xfrm>
              <a:off x="0" y="-95250"/>
              <a:ext cx="5488583" cy="2727325"/>
            </a:xfrm>
            <a:prstGeom prst="rect">
              <a:avLst/>
            </a:prstGeom>
          </p:spPr>
          <p:txBody>
            <a:bodyPr anchor="t" rtlCol="false" tIns="0" lIns="0" bIns="0" rIns="0"/>
            <a:lstStyle/>
            <a:p>
              <a:pPr algn="l">
                <a:lnSpc>
                  <a:spcPts val="3875"/>
                </a:lnSpc>
              </a:pPr>
              <a:r>
                <a:rPr lang="en-US" sz="2375" b="true">
                  <a:solidFill>
                    <a:srgbClr val="E2E6E9"/>
                  </a:solidFill>
                  <a:latin typeface="Merriweather Bold"/>
                  <a:ea typeface="Merriweather Bold"/>
                  <a:cs typeface="Merriweather Bold"/>
                  <a:sym typeface="Merriweather Bold"/>
                </a:rPr>
                <a:t>Support Vector Machine</a:t>
              </a:r>
              <a:r>
                <a:rPr lang="en-US" sz="2375">
                  <a:solidFill>
                    <a:srgbClr val="E2E6E9"/>
                  </a:solidFill>
                  <a:latin typeface="Merriweather"/>
                  <a:ea typeface="Merriweather"/>
                  <a:cs typeface="Merriweather"/>
                  <a:sym typeface="Merriweather"/>
                </a:rPr>
                <a:t> is a powerful ML algorithm used for binary classification.</a:t>
              </a:r>
            </a:p>
          </p:txBody>
        </p:sp>
      </p:grpSp>
      <p:grpSp>
        <p:nvGrpSpPr>
          <p:cNvPr name="Group 21" id="21"/>
          <p:cNvGrpSpPr/>
          <p:nvPr/>
        </p:nvGrpSpPr>
        <p:grpSpPr>
          <a:xfrm rot="0">
            <a:off x="6574929" y="4389984"/>
            <a:ext cx="713185" cy="713185"/>
            <a:chOff x="0" y="0"/>
            <a:chExt cx="950913" cy="950913"/>
          </a:xfrm>
        </p:grpSpPr>
        <p:sp>
          <p:nvSpPr>
            <p:cNvPr name="Freeform 22" id="22"/>
            <p:cNvSpPr/>
            <p:nvPr/>
          </p:nvSpPr>
          <p:spPr>
            <a:xfrm flipH="false" flipV="false" rot="0">
              <a:off x="12700" y="12700"/>
              <a:ext cx="925576" cy="925576"/>
            </a:xfrm>
            <a:custGeom>
              <a:avLst/>
              <a:gdLst/>
              <a:ahLst/>
              <a:cxnLst/>
              <a:rect r="r" b="b" t="t" l="l"/>
              <a:pathLst>
                <a:path h="925576" w="925576">
                  <a:moveTo>
                    <a:pt x="0" y="172847"/>
                  </a:moveTo>
                  <a:cubicBezTo>
                    <a:pt x="0" y="77343"/>
                    <a:pt x="77343" y="0"/>
                    <a:pt x="172847" y="0"/>
                  </a:cubicBezTo>
                  <a:lnTo>
                    <a:pt x="752729" y="0"/>
                  </a:lnTo>
                  <a:cubicBezTo>
                    <a:pt x="848106" y="0"/>
                    <a:pt x="925576" y="77343"/>
                    <a:pt x="925576" y="172847"/>
                  </a:cubicBezTo>
                  <a:lnTo>
                    <a:pt x="925576" y="752729"/>
                  </a:lnTo>
                  <a:cubicBezTo>
                    <a:pt x="925576" y="848106"/>
                    <a:pt x="848233" y="925576"/>
                    <a:pt x="752729" y="925576"/>
                  </a:cubicBezTo>
                  <a:lnTo>
                    <a:pt x="172847" y="925576"/>
                  </a:lnTo>
                  <a:cubicBezTo>
                    <a:pt x="77343" y="925576"/>
                    <a:pt x="0" y="848106"/>
                    <a:pt x="0" y="752729"/>
                  </a:cubicBezTo>
                  <a:close/>
                </a:path>
              </a:pathLst>
            </a:custGeom>
            <a:solidFill>
              <a:srgbClr val="003180"/>
            </a:solidFill>
          </p:spPr>
        </p:sp>
        <p:sp>
          <p:nvSpPr>
            <p:cNvPr name="Freeform 23" id="23"/>
            <p:cNvSpPr/>
            <p:nvPr/>
          </p:nvSpPr>
          <p:spPr>
            <a:xfrm flipH="false" flipV="false" rot="0">
              <a:off x="0" y="0"/>
              <a:ext cx="950976" cy="950976"/>
            </a:xfrm>
            <a:custGeom>
              <a:avLst/>
              <a:gdLst/>
              <a:ahLst/>
              <a:cxnLst/>
              <a:rect r="r" b="b" t="t" l="l"/>
              <a:pathLst>
                <a:path h="950976" w="950976">
                  <a:moveTo>
                    <a:pt x="0" y="185547"/>
                  </a:moveTo>
                  <a:cubicBezTo>
                    <a:pt x="0" y="83058"/>
                    <a:pt x="83058" y="0"/>
                    <a:pt x="185547" y="0"/>
                  </a:cubicBezTo>
                  <a:lnTo>
                    <a:pt x="765429" y="0"/>
                  </a:lnTo>
                  <a:lnTo>
                    <a:pt x="765429" y="12700"/>
                  </a:lnTo>
                  <a:lnTo>
                    <a:pt x="765429" y="0"/>
                  </a:lnTo>
                  <a:lnTo>
                    <a:pt x="765429" y="12700"/>
                  </a:lnTo>
                  <a:lnTo>
                    <a:pt x="765429" y="0"/>
                  </a:lnTo>
                  <a:cubicBezTo>
                    <a:pt x="867918" y="0"/>
                    <a:pt x="950976" y="83058"/>
                    <a:pt x="950976" y="185547"/>
                  </a:cubicBezTo>
                  <a:lnTo>
                    <a:pt x="950976" y="765429"/>
                  </a:lnTo>
                  <a:lnTo>
                    <a:pt x="938276" y="765429"/>
                  </a:lnTo>
                  <a:lnTo>
                    <a:pt x="950976" y="765429"/>
                  </a:lnTo>
                  <a:cubicBezTo>
                    <a:pt x="950976" y="867918"/>
                    <a:pt x="867918" y="950976"/>
                    <a:pt x="765429" y="950976"/>
                  </a:cubicBezTo>
                  <a:lnTo>
                    <a:pt x="765429" y="938276"/>
                  </a:lnTo>
                  <a:lnTo>
                    <a:pt x="765429" y="950976"/>
                  </a:lnTo>
                  <a:lnTo>
                    <a:pt x="185547" y="950976"/>
                  </a:lnTo>
                  <a:lnTo>
                    <a:pt x="185547" y="938276"/>
                  </a:lnTo>
                  <a:lnTo>
                    <a:pt x="185547" y="950976"/>
                  </a:lnTo>
                  <a:cubicBezTo>
                    <a:pt x="83058" y="950976"/>
                    <a:pt x="0" y="867918"/>
                    <a:pt x="0" y="765429"/>
                  </a:cubicBezTo>
                  <a:lnTo>
                    <a:pt x="0" y="185547"/>
                  </a:lnTo>
                  <a:lnTo>
                    <a:pt x="12700" y="185547"/>
                  </a:lnTo>
                  <a:lnTo>
                    <a:pt x="0" y="185547"/>
                  </a:lnTo>
                  <a:moveTo>
                    <a:pt x="25400" y="185547"/>
                  </a:moveTo>
                  <a:lnTo>
                    <a:pt x="25400" y="765429"/>
                  </a:lnTo>
                  <a:lnTo>
                    <a:pt x="12700" y="765429"/>
                  </a:lnTo>
                  <a:lnTo>
                    <a:pt x="25400" y="765429"/>
                  </a:lnTo>
                  <a:cubicBezTo>
                    <a:pt x="25400" y="853821"/>
                    <a:pt x="97028" y="925576"/>
                    <a:pt x="185547" y="925576"/>
                  </a:cubicBezTo>
                  <a:lnTo>
                    <a:pt x="765429" y="925576"/>
                  </a:lnTo>
                  <a:cubicBezTo>
                    <a:pt x="853821" y="925576"/>
                    <a:pt x="925576" y="853948"/>
                    <a:pt x="925576" y="765429"/>
                  </a:cubicBezTo>
                  <a:lnTo>
                    <a:pt x="925576" y="185547"/>
                  </a:lnTo>
                  <a:lnTo>
                    <a:pt x="938276" y="185547"/>
                  </a:lnTo>
                  <a:lnTo>
                    <a:pt x="925576" y="185547"/>
                  </a:lnTo>
                  <a:cubicBezTo>
                    <a:pt x="925576" y="97028"/>
                    <a:pt x="853821" y="25400"/>
                    <a:pt x="765429" y="25400"/>
                  </a:cubicBezTo>
                  <a:lnTo>
                    <a:pt x="185547" y="25400"/>
                  </a:lnTo>
                  <a:lnTo>
                    <a:pt x="185547" y="12700"/>
                  </a:lnTo>
                  <a:lnTo>
                    <a:pt x="185547" y="25400"/>
                  </a:lnTo>
                  <a:cubicBezTo>
                    <a:pt x="97028" y="25400"/>
                    <a:pt x="25400" y="97028"/>
                    <a:pt x="25400" y="185547"/>
                  </a:cubicBezTo>
                  <a:close/>
                </a:path>
              </a:pathLst>
            </a:custGeom>
            <a:solidFill>
              <a:srgbClr val="194A99"/>
            </a:solidFill>
          </p:spPr>
        </p:sp>
      </p:grpSp>
      <p:grpSp>
        <p:nvGrpSpPr>
          <p:cNvPr name="Group 24" id="24"/>
          <p:cNvGrpSpPr/>
          <p:nvPr/>
        </p:nvGrpSpPr>
        <p:grpSpPr>
          <a:xfrm rot="0">
            <a:off x="6700167" y="4457328"/>
            <a:ext cx="462706" cy="578495"/>
            <a:chOff x="0" y="0"/>
            <a:chExt cx="616942" cy="771327"/>
          </a:xfrm>
        </p:grpSpPr>
        <p:sp>
          <p:nvSpPr>
            <p:cNvPr name="Freeform 25" id="25"/>
            <p:cNvSpPr/>
            <p:nvPr/>
          </p:nvSpPr>
          <p:spPr>
            <a:xfrm flipH="false" flipV="false" rot="0">
              <a:off x="0" y="0"/>
              <a:ext cx="616942" cy="771327"/>
            </a:xfrm>
            <a:custGeom>
              <a:avLst/>
              <a:gdLst/>
              <a:ahLst/>
              <a:cxnLst/>
              <a:rect r="r" b="b" t="t" l="l"/>
              <a:pathLst>
                <a:path h="771327" w="616942">
                  <a:moveTo>
                    <a:pt x="0" y="0"/>
                  </a:moveTo>
                  <a:lnTo>
                    <a:pt x="616942" y="0"/>
                  </a:lnTo>
                  <a:lnTo>
                    <a:pt x="616942" y="771327"/>
                  </a:lnTo>
                  <a:lnTo>
                    <a:pt x="0" y="771327"/>
                  </a:lnTo>
                  <a:close/>
                </a:path>
              </a:pathLst>
            </a:custGeom>
            <a:solidFill>
              <a:srgbClr val="000000">
                <a:alpha val="0"/>
              </a:srgbClr>
            </a:solidFill>
          </p:spPr>
        </p:sp>
        <p:sp>
          <p:nvSpPr>
            <p:cNvPr name="TextBox 26" id="26"/>
            <p:cNvSpPr txBox="true"/>
            <p:nvPr/>
          </p:nvSpPr>
          <p:spPr>
            <a:xfrm>
              <a:off x="0" y="57150"/>
              <a:ext cx="616942" cy="714177"/>
            </a:xfrm>
            <a:prstGeom prst="rect">
              <a:avLst/>
            </a:prstGeom>
          </p:spPr>
          <p:txBody>
            <a:bodyPr anchor="t" rtlCol="false" tIns="0" lIns="0" bIns="0" rIns="0"/>
            <a:lstStyle/>
            <a:p>
              <a:pPr algn="ctr">
                <a:lnSpc>
                  <a:spcPts val="3625"/>
                </a:lnSpc>
              </a:pPr>
              <a:r>
                <a:rPr lang="en-US" sz="3625">
                  <a:solidFill>
                    <a:srgbClr val="E2E6E9"/>
                  </a:solidFill>
                  <a:latin typeface="Merriweather"/>
                  <a:ea typeface="Merriweather"/>
                  <a:cs typeface="Merriweather"/>
                  <a:sym typeface="Merriweather"/>
                </a:rPr>
                <a:t>2</a:t>
              </a:r>
            </a:p>
          </p:txBody>
        </p:sp>
      </p:grpSp>
      <p:grpSp>
        <p:nvGrpSpPr>
          <p:cNvPr name="Group 27" id="27"/>
          <p:cNvGrpSpPr/>
          <p:nvPr/>
        </p:nvGrpSpPr>
        <p:grpSpPr>
          <a:xfrm rot="0">
            <a:off x="7587109" y="4499670"/>
            <a:ext cx="4116438" cy="1974056"/>
            <a:chOff x="0" y="0"/>
            <a:chExt cx="5488583" cy="2632075"/>
          </a:xfrm>
        </p:grpSpPr>
        <p:sp>
          <p:nvSpPr>
            <p:cNvPr name="Freeform 28" id="28"/>
            <p:cNvSpPr/>
            <p:nvPr/>
          </p:nvSpPr>
          <p:spPr>
            <a:xfrm flipH="false" flipV="false" rot="0">
              <a:off x="0" y="0"/>
              <a:ext cx="5488583" cy="2632075"/>
            </a:xfrm>
            <a:custGeom>
              <a:avLst/>
              <a:gdLst/>
              <a:ahLst/>
              <a:cxnLst/>
              <a:rect r="r" b="b" t="t" l="l"/>
              <a:pathLst>
                <a:path h="2632075" w="5488583">
                  <a:moveTo>
                    <a:pt x="0" y="0"/>
                  </a:moveTo>
                  <a:lnTo>
                    <a:pt x="5488583" y="0"/>
                  </a:lnTo>
                  <a:lnTo>
                    <a:pt x="5488583" y="2632075"/>
                  </a:lnTo>
                  <a:lnTo>
                    <a:pt x="0" y="2632075"/>
                  </a:lnTo>
                  <a:close/>
                </a:path>
              </a:pathLst>
            </a:custGeom>
            <a:solidFill>
              <a:srgbClr val="000000">
                <a:alpha val="0"/>
              </a:srgbClr>
            </a:solidFill>
          </p:spPr>
        </p:sp>
        <p:sp>
          <p:nvSpPr>
            <p:cNvPr name="TextBox 29" id="29"/>
            <p:cNvSpPr txBox="true"/>
            <p:nvPr/>
          </p:nvSpPr>
          <p:spPr>
            <a:xfrm>
              <a:off x="0" y="-95250"/>
              <a:ext cx="5488583" cy="2727325"/>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It finds the best boundary to separate classes by maximizing the margin between data points.</a:t>
              </a:r>
            </a:p>
          </p:txBody>
        </p:sp>
      </p:grpSp>
      <p:grpSp>
        <p:nvGrpSpPr>
          <p:cNvPr name="Group 30" id="30"/>
          <p:cNvGrpSpPr/>
          <p:nvPr/>
        </p:nvGrpSpPr>
        <p:grpSpPr>
          <a:xfrm rot="0">
            <a:off x="12079635" y="4389984"/>
            <a:ext cx="713185" cy="713185"/>
            <a:chOff x="0" y="0"/>
            <a:chExt cx="950913" cy="950913"/>
          </a:xfrm>
        </p:grpSpPr>
        <p:sp>
          <p:nvSpPr>
            <p:cNvPr name="Freeform 31" id="31"/>
            <p:cNvSpPr/>
            <p:nvPr/>
          </p:nvSpPr>
          <p:spPr>
            <a:xfrm flipH="false" flipV="false" rot="0">
              <a:off x="12700" y="12700"/>
              <a:ext cx="925576" cy="925576"/>
            </a:xfrm>
            <a:custGeom>
              <a:avLst/>
              <a:gdLst/>
              <a:ahLst/>
              <a:cxnLst/>
              <a:rect r="r" b="b" t="t" l="l"/>
              <a:pathLst>
                <a:path h="925576" w="925576">
                  <a:moveTo>
                    <a:pt x="0" y="172847"/>
                  </a:moveTo>
                  <a:cubicBezTo>
                    <a:pt x="0" y="77343"/>
                    <a:pt x="77343" y="0"/>
                    <a:pt x="172847" y="0"/>
                  </a:cubicBezTo>
                  <a:lnTo>
                    <a:pt x="752729" y="0"/>
                  </a:lnTo>
                  <a:cubicBezTo>
                    <a:pt x="848106" y="0"/>
                    <a:pt x="925576" y="77343"/>
                    <a:pt x="925576" y="172847"/>
                  </a:cubicBezTo>
                  <a:lnTo>
                    <a:pt x="925576" y="752729"/>
                  </a:lnTo>
                  <a:cubicBezTo>
                    <a:pt x="925576" y="848106"/>
                    <a:pt x="848233" y="925576"/>
                    <a:pt x="752729" y="925576"/>
                  </a:cubicBezTo>
                  <a:lnTo>
                    <a:pt x="172847" y="925576"/>
                  </a:lnTo>
                  <a:cubicBezTo>
                    <a:pt x="77343" y="925576"/>
                    <a:pt x="0" y="848106"/>
                    <a:pt x="0" y="752729"/>
                  </a:cubicBezTo>
                  <a:close/>
                </a:path>
              </a:pathLst>
            </a:custGeom>
            <a:solidFill>
              <a:srgbClr val="003180"/>
            </a:solidFill>
          </p:spPr>
        </p:sp>
        <p:sp>
          <p:nvSpPr>
            <p:cNvPr name="Freeform 32" id="32"/>
            <p:cNvSpPr/>
            <p:nvPr/>
          </p:nvSpPr>
          <p:spPr>
            <a:xfrm flipH="false" flipV="false" rot="0">
              <a:off x="0" y="0"/>
              <a:ext cx="950976" cy="950976"/>
            </a:xfrm>
            <a:custGeom>
              <a:avLst/>
              <a:gdLst/>
              <a:ahLst/>
              <a:cxnLst/>
              <a:rect r="r" b="b" t="t" l="l"/>
              <a:pathLst>
                <a:path h="950976" w="950976">
                  <a:moveTo>
                    <a:pt x="0" y="185547"/>
                  </a:moveTo>
                  <a:cubicBezTo>
                    <a:pt x="0" y="83058"/>
                    <a:pt x="83058" y="0"/>
                    <a:pt x="185547" y="0"/>
                  </a:cubicBezTo>
                  <a:lnTo>
                    <a:pt x="765429" y="0"/>
                  </a:lnTo>
                  <a:lnTo>
                    <a:pt x="765429" y="12700"/>
                  </a:lnTo>
                  <a:lnTo>
                    <a:pt x="765429" y="0"/>
                  </a:lnTo>
                  <a:lnTo>
                    <a:pt x="765429" y="12700"/>
                  </a:lnTo>
                  <a:lnTo>
                    <a:pt x="765429" y="0"/>
                  </a:lnTo>
                  <a:cubicBezTo>
                    <a:pt x="867918" y="0"/>
                    <a:pt x="950976" y="83058"/>
                    <a:pt x="950976" y="185547"/>
                  </a:cubicBezTo>
                  <a:lnTo>
                    <a:pt x="950976" y="765429"/>
                  </a:lnTo>
                  <a:lnTo>
                    <a:pt x="938276" y="765429"/>
                  </a:lnTo>
                  <a:lnTo>
                    <a:pt x="950976" y="765429"/>
                  </a:lnTo>
                  <a:cubicBezTo>
                    <a:pt x="950976" y="867918"/>
                    <a:pt x="867918" y="950976"/>
                    <a:pt x="765429" y="950976"/>
                  </a:cubicBezTo>
                  <a:lnTo>
                    <a:pt x="765429" y="938276"/>
                  </a:lnTo>
                  <a:lnTo>
                    <a:pt x="765429" y="950976"/>
                  </a:lnTo>
                  <a:lnTo>
                    <a:pt x="185547" y="950976"/>
                  </a:lnTo>
                  <a:lnTo>
                    <a:pt x="185547" y="938276"/>
                  </a:lnTo>
                  <a:lnTo>
                    <a:pt x="185547" y="950976"/>
                  </a:lnTo>
                  <a:cubicBezTo>
                    <a:pt x="83058" y="950976"/>
                    <a:pt x="0" y="867918"/>
                    <a:pt x="0" y="765429"/>
                  </a:cubicBezTo>
                  <a:lnTo>
                    <a:pt x="0" y="185547"/>
                  </a:lnTo>
                  <a:lnTo>
                    <a:pt x="12700" y="185547"/>
                  </a:lnTo>
                  <a:lnTo>
                    <a:pt x="0" y="185547"/>
                  </a:lnTo>
                  <a:moveTo>
                    <a:pt x="25400" y="185547"/>
                  </a:moveTo>
                  <a:lnTo>
                    <a:pt x="25400" y="765429"/>
                  </a:lnTo>
                  <a:lnTo>
                    <a:pt x="12700" y="765429"/>
                  </a:lnTo>
                  <a:lnTo>
                    <a:pt x="25400" y="765429"/>
                  </a:lnTo>
                  <a:cubicBezTo>
                    <a:pt x="25400" y="853821"/>
                    <a:pt x="97028" y="925576"/>
                    <a:pt x="185547" y="925576"/>
                  </a:cubicBezTo>
                  <a:lnTo>
                    <a:pt x="765429" y="925576"/>
                  </a:lnTo>
                  <a:cubicBezTo>
                    <a:pt x="853821" y="925576"/>
                    <a:pt x="925576" y="853948"/>
                    <a:pt x="925576" y="765429"/>
                  </a:cubicBezTo>
                  <a:lnTo>
                    <a:pt x="925576" y="185547"/>
                  </a:lnTo>
                  <a:lnTo>
                    <a:pt x="938276" y="185547"/>
                  </a:lnTo>
                  <a:lnTo>
                    <a:pt x="925576" y="185547"/>
                  </a:lnTo>
                  <a:cubicBezTo>
                    <a:pt x="925576" y="97028"/>
                    <a:pt x="853821" y="25400"/>
                    <a:pt x="765429" y="25400"/>
                  </a:cubicBezTo>
                  <a:lnTo>
                    <a:pt x="185547" y="25400"/>
                  </a:lnTo>
                  <a:lnTo>
                    <a:pt x="185547" y="12700"/>
                  </a:lnTo>
                  <a:lnTo>
                    <a:pt x="185547" y="25400"/>
                  </a:lnTo>
                  <a:cubicBezTo>
                    <a:pt x="97028" y="25400"/>
                    <a:pt x="25400" y="97028"/>
                    <a:pt x="25400" y="185547"/>
                  </a:cubicBezTo>
                  <a:close/>
                </a:path>
              </a:pathLst>
            </a:custGeom>
            <a:solidFill>
              <a:srgbClr val="194A99"/>
            </a:solidFill>
          </p:spPr>
        </p:sp>
      </p:grpSp>
      <p:grpSp>
        <p:nvGrpSpPr>
          <p:cNvPr name="Group 33" id="33"/>
          <p:cNvGrpSpPr/>
          <p:nvPr/>
        </p:nvGrpSpPr>
        <p:grpSpPr>
          <a:xfrm rot="0">
            <a:off x="12204874" y="4457328"/>
            <a:ext cx="462706" cy="578495"/>
            <a:chOff x="0" y="0"/>
            <a:chExt cx="616942" cy="771327"/>
          </a:xfrm>
        </p:grpSpPr>
        <p:sp>
          <p:nvSpPr>
            <p:cNvPr name="Freeform 34" id="34"/>
            <p:cNvSpPr/>
            <p:nvPr/>
          </p:nvSpPr>
          <p:spPr>
            <a:xfrm flipH="false" flipV="false" rot="0">
              <a:off x="0" y="0"/>
              <a:ext cx="616942" cy="771327"/>
            </a:xfrm>
            <a:custGeom>
              <a:avLst/>
              <a:gdLst/>
              <a:ahLst/>
              <a:cxnLst/>
              <a:rect r="r" b="b" t="t" l="l"/>
              <a:pathLst>
                <a:path h="771327" w="616942">
                  <a:moveTo>
                    <a:pt x="0" y="0"/>
                  </a:moveTo>
                  <a:lnTo>
                    <a:pt x="616942" y="0"/>
                  </a:lnTo>
                  <a:lnTo>
                    <a:pt x="616942" y="771327"/>
                  </a:lnTo>
                  <a:lnTo>
                    <a:pt x="0" y="771327"/>
                  </a:lnTo>
                  <a:close/>
                </a:path>
              </a:pathLst>
            </a:custGeom>
            <a:solidFill>
              <a:srgbClr val="000000">
                <a:alpha val="0"/>
              </a:srgbClr>
            </a:solidFill>
          </p:spPr>
        </p:sp>
        <p:sp>
          <p:nvSpPr>
            <p:cNvPr name="TextBox 35" id="35"/>
            <p:cNvSpPr txBox="true"/>
            <p:nvPr/>
          </p:nvSpPr>
          <p:spPr>
            <a:xfrm>
              <a:off x="0" y="57150"/>
              <a:ext cx="616942" cy="714177"/>
            </a:xfrm>
            <a:prstGeom prst="rect">
              <a:avLst/>
            </a:prstGeom>
          </p:spPr>
          <p:txBody>
            <a:bodyPr anchor="t" rtlCol="false" tIns="0" lIns="0" bIns="0" rIns="0"/>
            <a:lstStyle/>
            <a:p>
              <a:pPr algn="ctr">
                <a:lnSpc>
                  <a:spcPts val="3625"/>
                </a:lnSpc>
              </a:pPr>
              <a:r>
                <a:rPr lang="en-US" sz="3625">
                  <a:solidFill>
                    <a:srgbClr val="E2E6E9"/>
                  </a:solidFill>
                  <a:latin typeface="Merriweather"/>
                  <a:ea typeface="Merriweather"/>
                  <a:cs typeface="Merriweather"/>
                  <a:sym typeface="Merriweather"/>
                </a:rPr>
                <a:t>3</a:t>
              </a:r>
            </a:p>
          </p:txBody>
        </p:sp>
      </p:grpSp>
      <p:grpSp>
        <p:nvGrpSpPr>
          <p:cNvPr name="Group 36" id="36"/>
          <p:cNvGrpSpPr/>
          <p:nvPr/>
        </p:nvGrpSpPr>
        <p:grpSpPr>
          <a:xfrm rot="0">
            <a:off x="13091815" y="4499670"/>
            <a:ext cx="4116437" cy="1974056"/>
            <a:chOff x="0" y="0"/>
            <a:chExt cx="5488583" cy="2632075"/>
          </a:xfrm>
        </p:grpSpPr>
        <p:sp>
          <p:nvSpPr>
            <p:cNvPr name="Freeform 37" id="37"/>
            <p:cNvSpPr/>
            <p:nvPr/>
          </p:nvSpPr>
          <p:spPr>
            <a:xfrm flipH="false" flipV="false" rot="0">
              <a:off x="0" y="0"/>
              <a:ext cx="5488583" cy="2632075"/>
            </a:xfrm>
            <a:custGeom>
              <a:avLst/>
              <a:gdLst/>
              <a:ahLst/>
              <a:cxnLst/>
              <a:rect r="r" b="b" t="t" l="l"/>
              <a:pathLst>
                <a:path h="2632075" w="5488583">
                  <a:moveTo>
                    <a:pt x="0" y="0"/>
                  </a:moveTo>
                  <a:lnTo>
                    <a:pt x="5488583" y="0"/>
                  </a:lnTo>
                  <a:lnTo>
                    <a:pt x="5488583" y="2632075"/>
                  </a:lnTo>
                  <a:lnTo>
                    <a:pt x="0" y="2632075"/>
                  </a:lnTo>
                  <a:close/>
                </a:path>
              </a:pathLst>
            </a:custGeom>
            <a:solidFill>
              <a:srgbClr val="000000">
                <a:alpha val="0"/>
              </a:srgbClr>
            </a:solidFill>
          </p:spPr>
        </p:sp>
        <p:sp>
          <p:nvSpPr>
            <p:cNvPr name="TextBox 38" id="38"/>
            <p:cNvSpPr txBox="true"/>
            <p:nvPr/>
          </p:nvSpPr>
          <p:spPr>
            <a:xfrm>
              <a:off x="0" y="-95250"/>
              <a:ext cx="5488583" cy="2727325"/>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SVM uses kernel functions to handle non-linear data by mapping it to higher dimensions.</a:t>
              </a:r>
            </a:p>
          </p:txBody>
        </p:sp>
      </p:grpSp>
      <p:grpSp>
        <p:nvGrpSpPr>
          <p:cNvPr name="Group 39" id="39"/>
          <p:cNvGrpSpPr/>
          <p:nvPr/>
        </p:nvGrpSpPr>
        <p:grpSpPr>
          <a:xfrm rot="0">
            <a:off x="1079748" y="6820792"/>
            <a:ext cx="16128504" cy="493514"/>
            <a:chOff x="0" y="0"/>
            <a:chExt cx="21504672" cy="658018"/>
          </a:xfrm>
        </p:grpSpPr>
        <p:sp>
          <p:nvSpPr>
            <p:cNvPr name="Freeform 40" id="40"/>
            <p:cNvSpPr/>
            <p:nvPr/>
          </p:nvSpPr>
          <p:spPr>
            <a:xfrm flipH="false" flipV="false" rot="0">
              <a:off x="0" y="0"/>
              <a:ext cx="21504672" cy="658018"/>
            </a:xfrm>
            <a:custGeom>
              <a:avLst/>
              <a:gdLst/>
              <a:ahLst/>
              <a:cxnLst/>
              <a:rect r="r" b="b" t="t" l="l"/>
              <a:pathLst>
                <a:path h="658018" w="21504672">
                  <a:moveTo>
                    <a:pt x="0" y="0"/>
                  </a:moveTo>
                  <a:lnTo>
                    <a:pt x="21504672" y="0"/>
                  </a:lnTo>
                  <a:lnTo>
                    <a:pt x="21504672" y="658018"/>
                  </a:lnTo>
                  <a:lnTo>
                    <a:pt x="0" y="658018"/>
                  </a:lnTo>
                  <a:close/>
                </a:path>
              </a:pathLst>
            </a:custGeom>
            <a:solidFill>
              <a:srgbClr val="000000">
                <a:alpha val="0"/>
              </a:srgbClr>
            </a:solidFill>
          </p:spPr>
        </p:sp>
        <p:sp>
          <p:nvSpPr>
            <p:cNvPr name="TextBox 41" id="41"/>
            <p:cNvSpPr txBox="true"/>
            <p:nvPr/>
          </p:nvSpPr>
          <p:spPr>
            <a:xfrm>
              <a:off x="0" y="-95250"/>
              <a:ext cx="21504672" cy="753268"/>
            </a:xfrm>
            <a:prstGeom prst="rect">
              <a:avLst/>
            </a:prstGeom>
          </p:spPr>
          <p:txBody>
            <a:bodyPr anchor="t" rtlCol="false" tIns="0" lIns="0" bIns="0" rIns="0"/>
            <a:lstStyle/>
            <a:p>
              <a:pPr algn="l">
                <a:lnSpc>
                  <a:spcPts val="3875"/>
                </a:lnSpc>
              </a:pPr>
              <a:r>
                <a:rPr lang="en-US" sz="2375" b="true">
                  <a:solidFill>
                    <a:srgbClr val="E2E6E9"/>
                  </a:solidFill>
                  <a:latin typeface="Merriweather Bold"/>
                  <a:ea typeface="Merriweather Bold"/>
                  <a:cs typeface="Merriweather Bold"/>
                  <a:sym typeface="Merriweather Bold"/>
                </a:rPr>
                <a:t>Sample Output:</a:t>
              </a:r>
              <a:r>
                <a:rPr lang="en-US" sz="2375">
                  <a:solidFill>
                    <a:srgbClr val="E2E6E9"/>
                  </a:solidFill>
                  <a:latin typeface="Merriweather"/>
                  <a:ea typeface="Merriweather"/>
                  <a:cs typeface="Merriweather"/>
                  <a:sym typeface="Merriweather"/>
                </a:rPr>
                <a:t> Given images of cats and dogs, SVM classifies each image correctly with a margin.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993279" y="780455"/>
            <a:ext cx="16301442" cy="1774031"/>
            <a:chOff x="0" y="0"/>
            <a:chExt cx="21735257" cy="2365375"/>
          </a:xfrm>
        </p:grpSpPr>
        <p:sp>
          <p:nvSpPr>
            <p:cNvPr name="Freeform 7" id="7"/>
            <p:cNvSpPr/>
            <p:nvPr/>
          </p:nvSpPr>
          <p:spPr>
            <a:xfrm flipH="false" flipV="false" rot="0">
              <a:off x="0" y="0"/>
              <a:ext cx="21735256" cy="2365375"/>
            </a:xfrm>
            <a:custGeom>
              <a:avLst/>
              <a:gdLst/>
              <a:ahLst/>
              <a:cxnLst/>
              <a:rect r="r" b="b" t="t" l="l"/>
              <a:pathLst>
                <a:path h="2365375" w="21735256">
                  <a:moveTo>
                    <a:pt x="0" y="0"/>
                  </a:moveTo>
                  <a:lnTo>
                    <a:pt x="21735256" y="0"/>
                  </a:lnTo>
                  <a:lnTo>
                    <a:pt x="21735256" y="2365375"/>
                  </a:lnTo>
                  <a:lnTo>
                    <a:pt x="0" y="2365375"/>
                  </a:lnTo>
                  <a:close/>
                </a:path>
              </a:pathLst>
            </a:custGeom>
            <a:solidFill>
              <a:srgbClr val="000000">
                <a:alpha val="0"/>
              </a:srgbClr>
            </a:solidFill>
          </p:spPr>
        </p:sp>
        <p:sp>
          <p:nvSpPr>
            <p:cNvPr name="TextBox 8" id="8"/>
            <p:cNvSpPr txBox="true"/>
            <p:nvPr/>
          </p:nvSpPr>
          <p:spPr>
            <a:xfrm>
              <a:off x="0" y="-28575"/>
              <a:ext cx="21735257" cy="2393950"/>
            </a:xfrm>
            <a:prstGeom prst="rect">
              <a:avLst/>
            </a:prstGeom>
          </p:spPr>
          <p:txBody>
            <a:bodyPr anchor="t" rtlCol="false" tIns="0" lIns="0" bIns="0" rIns="0"/>
            <a:lstStyle/>
            <a:p>
              <a:pPr algn="l">
                <a:lnSpc>
                  <a:spcPts val="6937"/>
                </a:lnSpc>
              </a:pPr>
              <a:r>
                <a:rPr lang="en-US" sz="5562">
                  <a:solidFill>
                    <a:srgbClr val="F5F0F0"/>
                  </a:solidFill>
                  <a:latin typeface="Merriweather"/>
                  <a:ea typeface="Merriweather"/>
                  <a:cs typeface="Merriweather"/>
                  <a:sym typeface="Merriweather"/>
                </a:rPr>
                <a:t>Deep Learning Algorithms for Object Classification</a:t>
              </a:r>
            </a:p>
          </p:txBody>
        </p:sp>
      </p:grpSp>
      <p:grpSp>
        <p:nvGrpSpPr>
          <p:cNvPr name="Group 9" id="9"/>
          <p:cNvGrpSpPr/>
          <p:nvPr/>
        </p:nvGrpSpPr>
        <p:grpSpPr>
          <a:xfrm rot="0">
            <a:off x="993279" y="3235524"/>
            <a:ext cx="7804548" cy="908149"/>
            <a:chOff x="0" y="0"/>
            <a:chExt cx="10406063" cy="1210865"/>
          </a:xfrm>
        </p:grpSpPr>
        <p:sp>
          <p:nvSpPr>
            <p:cNvPr name="Freeform 10" id="10"/>
            <p:cNvSpPr/>
            <p:nvPr/>
          </p:nvSpPr>
          <p:spPr>
            <a:xfrm flipH="false" flipV="false" rot="0">
              <a:off x="0" y="0"/>
              <a:ext cx="10406063" cy="1210865"/>
            </a:xfrm>
            <a:custGeom>
              <a:avLst/>
              <a:gdLst/>
              <a:ahLst/>
              <a:cxnLst/>
              <a:rect r="r" b="b" t="t" l="l"/>
              <a:pathLst>
                <a:path h="1210865" w="10406063">
                  <a:moveTo>
                    <a:pt x="0" y="0"/>
                  </a:moveTo>
                  <a:lnTo>
                    <a:pt x="10406063" y="0"/>
                  </a:lnTo>
                  <a:lnTo>
                    <a:pt x="10406063" y="1210865"/>
                  </a:lnTo>
                  <a:lnTo>
                    <a:pt x="0" y="1210865"/>
                  </a:lnTo>
                  <a:close/>
                </a:path>
              </a:pathLst>
            </a:custGeom>
            <a:solidFill>
              <a:srgbClr val="000000">
                <a:alpha val="0"/>
              </a:srgbClr>
            </a:solidFill>
          </p:spPr>
        </p:sp>
        <p:sp>
          <p:nvSpPr>
            <p:cNvPr name="TextBox 11" id="11"/>
            <p:cNvSpPr txBox="true"/>
            <p:nvPr/>
          </p:nvSpPr>
          <p:spPr>
            <a:xfrm>
              <a:off x="0" y="-95250"/>
              <a:ext cx="10406063" cy="1306115"/>
            </a:xfrm>
            <a:prstGeom prst="rect">
              <a:avLst/>
            </a:prstGeom>
          </p:spPr>
          <p:txBody>
            <a:bodyPr anchor="t" rtlCol="false" tIns="0" lIns="0" bIns="0" rIns="0"/>
            <a:lstStyle/>
            <a:p>
              <a:pPr algn="l">
                <a:lnSpc>
                  <a:spcPts val="3562"/>
                </a:lnSpc>
              </a:pPr>
              <a:r>
                <a:rPr lang="en-US" sz="2187">
                  <a:solidFill>
                    <a:srgbClr val="E2E6E9"/>
                  </a:solidFill>
                  <a:latin typeface="Merriweather"/>
                  <a:ea typeface="Merriweather"/>
                  <a:cs typeface="Merriweather"/>
                  <a:sym typeface="Merriweather"/>
                </a:rPr>
                <a:t>Deep learning uses neural networks to automatically learn features from images.</a:t>
              </a:r>
            </a:p>
          </p:txBody>
        </p:sp>
      </p:grpSp>
      <p:grpSp>
        <p:nvGrpSpPr>
          <p:cNvPr name="Group 12" id="12"/>
          <p:cNvGrpSpPr/>
          <p:nvPr/>
        </p:nvGrpSpPr>
        <p:grpSpPr>
          <a:xfrm rot="0">
            <a:off x="993279" y="4399061"/>
            <a:ext cx="7804548" cy="908149"/>
            <a:chOff x="0" y="0"/>
            <a:chExt cx="10406063" cy="1210865"/>
          </a:xfrm>
        </p:grpSpPr>
        <p:sp>
          <p:nvSpPr>
            <p:cNvPr name="Freeform 13" id="13"/>
            <p:cNvSpPr/>
            <p:nvPr/>
          </p:nvSpPr>
          <p:spPr>
            <a:xfrm flipH="false" flipV="false" rot="0">
              <a:off x="0" y="0"/>
              <a:ext cx="10406063" cy="1210865"/>
            </a:xfrm>
            <a:custGeom>
              <a:avLst/>
              <a:gdLst/>
              <a:ahLst/>
              <a:cxnLst/>
              <a:rect r="r" b="b" t="t" l="l"/>
              <a:pathLst>
                <a:path h="1210865" w="10406063">
                  <a:moveTo>
                    <a:pt x="0" y="0"/>
                  </a:moveTo>
                  <a:lnTo>
                    <a:pt x="10406063" y="0"/>
                  </a:lnTo>
                  <a:lnTo>
                    <a:pt x="10406063" y="1210865"/>
                  </a:lnTo>
                  <a:lnTo>
                    <a:pt x="0" y="1210865"/>
                  </a:lnTo>
                  <a:close/>
                </a:path>
              </a:pathLst>
            </a:custGeom>
            <a:solidFill>
              <a:srgbClr val="000000">
                <a:alpha val="0"/>
              </a:srgbClr>
            </a:solidFill>
          </p:spPr>
        </p:sp>
        <p:sp>
          <p:nvSpPr>
            <p:cNvPr name="TextBox 14" id="14"/>
            <p:cNvSpPr txBox="true"/>
            <p:nvPr/>
          </p:nvSpPr>
          <p:spPr>
            <a:xfrm>
              <a:off x="0" y="-95250"/>
              <a:ext cx="10406063" cy="1306115"/>
            </a:xfrm>
            <a:prstGeom prst="rect">
              <a:avLst/>
            </a:prstGeom>
          </p:spPr>
          <p:txBody>
            <a:bodyPr anchor="t" rtlCol="false" tIns="0" lIns="0" bIns="0" rIns="0"/>
            <a:lstStyle/>
            <a:p>
              <a:pPr algn="l">
                <a:lnSpc>
                  <a:spcPts val="3562"/>
                </a:lnSpc>
              </a:pPr>
              <a:r>
                <a:rPr lang="en-US" sz="2187">
                  <a:solidFill>
                    <a:srgbClr val="E2E6E9"/>
                  </a:solidFill>
                  <a:latin typeface="Merriweather"/>
                  <a:ea typeface="Merriweather"/>
                  <a:cs typeface="Merriweather"/>
                  <a:sym typeface="Merriweather"/>
                </a:rPr>
                <a:t>Convolutional Neural Networks (CNNs) are the most common DL models.</a:t>
              </a:r>
            </a:p>
          </p:txBody>
        </p:sp>
      </p:grpSp>
      <p:grpSp>
        <p:nvGrpSpPr>
          <p:cNvPr name="Group 15" id="15"/>
          <p:cNvGrpSpPr/>
          <p:nvPr/>
        </p:nvGrpSpPr>
        <p:grpSpPr>
          <a:xfrm rot="0">
            <a:off x="993279" y="5562600"/>
            <a:ext cx="7804548" cy="908149"/>
            <a:chOff x="0" y="0"/>
            <a:chExt cx="10406063" cy="1210865"/>
          </a:xfrm>
        </p:grpSpPr>
        <p:sp>
          <p:nvSpPr>
            <p:cNvPr name="Freeform 16" id="16"/>
            <p:cNvSpPr/>
            <p:nvPr/>
          </p:nvSpPr>
          <p:spPr>
            <a:xfrm flipH="false" flipV="false" rot="0">
              <a:off x="0" y="0"/>
              <a:ext cx="10406063" cy="1210865"/>
            </a:xfrm>
            <a:custGeom>
              <a:avLst/>
              <a:gdLst/>
              <a:ahLst/>
              <a:cxnLst/>
              <a:rect r="r" b="b" t="t" l="l"/>
              <a:pathLst>
                <a:path h="1210865" w="10406063">
                  <a:moveTo>
                    <a:pt x="0" y="0"/>
                  </a:moveTo>
                  <a:lnTo>
                    <a:pt x="10406063" y="0"/>
                  </a:lnTo>
                  <a:lnTo>
                    <a:pt x="10406063" y="1210865"/>
                  </a:lnTo>
                  <a:lnTo>
                    <a:pt x="0" y="1210865"/>
                  </a:lnTo>
                  <a:close/>
                </a:path>
              </a:pathLst>
            </a:custGeom>
            <a:solidFill>
              <a:srgbClr val="000000">
                <a:alpha val="0"/>
              </a:srgbClr>
            </a:solidFill>
          </p:spPr>
        </p:sp>
        <p:sp>
          <p:nvSpPr>
            <p:cNvPr name="TextBox 17" id="17"/>
            <p:cNvSpPr txBox="true"/>
            <p:nvPr/>
          </p:nvSpPr>
          <p:spPr>
            <a:xfrm>
              <a:off x="0" y="-95250"/>
              <a:ext cx="10406063" cy="1306115"/>
            </a:xfrm>
            <a:prstGeom prst="rect">
              <a:avLst/>
            </a:prstGeom>
          </p:spPr>
          <p:txBody>
            <a:bodyPr anchor="t" rtlCol="false" tIns="0" lIns="0" bIns="0" rIns="0"/>
            <a:lstStyle/>
            <a:p>
              <a:pPr algn="l">
                <a:lnSpc>
                  <a:spcPts val="3562"/>
                </a:lnSpc>
              </a:pPr>
              <a:r>
                <a:rPr lang="en-US" sz="2187">
                  <a:solidFill>
                    <a:srgbClr val="E2E6E9"/>
                  </a:solidFill>
                  <a:latin typeface="Merriweather"/>
                  <a:ea typeface="Merriweather"/>
                  <a:cs typeface="Merriweather"/>
                  <a:sym typeface="Merriweather"/>
                </a:rPr>
                <a:t>CNNs learn hierarchical features, from edges to complex shapes, enhancing accuracy.</a:t>
              </a:r>
            </a:p>
          </p:txBody>
        </p:sp>
      </p:grpSp>
      <p:grpSp>
        <p:nvGrpSpPr>
          <p:cNvPr name="Group 18" id="18"/>
          <p:cNvGrpSpPr/>
          <p:nvPr/>
        </p:nvGrpSpPr>
        <p:grpSpPr>
          <a:xfrm rot="0">
            <a:off x="993279" y="6726139"/>
            <a:ext cx="7804548" cy="1362224"/>
            <a:chOff x="0" y="0"/>
            <a:chExt cx="10406063" cy="1816298"/>
          </a:xfrm>
        </p:grpSpPr>
        <p:sp>
          <p:nvSpPr>
            <p:cNvPr name="Freeform 19" id="19"/>
            <p:cNvSpPr/>
            <p:nvPr/>
          </p:nvSpPr>
          <p:spPr>
            <a:xfrm flipH="false" flipV="false" rot="0">
              <a:off x="0" y="0"/>
              <a:ext cx="10406063" cy="1816298"/>
            </a:xfrm>
            <a:custGeom>
              <a:avLst/>
              <a:gdLst/>
              <a:ahLst/>
              <a:cxnLst/>
              <a:rect r="r" b="b" t="t" l="l"/>
              <a:pathLst>
                <a:path h="1816298" w="10406063">
                  <a:moveTo>
                    <a:pt x="0" y="0"/>
                  </a:moveTo>
                  <a:lnTo>
                    <a:pt x="10406063" y="0"/>
                  </a:lnTo>
                  <a:lnTo>
                    <a:pt x="10406063" y="1816298"/>
                  </a:lnTo>
                  <a:lnTo>
                    <a:pt x="0" y="1816298"/>
                  </a:lnTo>
                  <a:close/>
                </a:path>
              </a:pathLst>
            </a:custGeom>
            <a:solidFill>
              <a:srgbClr val="000000">
                <a:alpha val="0"/>
              </a:srgbClr>
            </a:solidFill>
          </p:spPr>
        </p:sp>
        <p:sp>
          <p:nvSpPr>
            <p:cNvPr name="TextBox 20" id="20"/>
            <p:cNvSpPr txBox="true"/>
            <p:nvPr/>
          </p:nvSpPr>
          <p:spPr>
            <a:xfrm>
              <a:off x="0" y="-95250"/>
              <a:ext cx="10406063" cy="1911548"/>
            </a:xfrm>
            <a:prstGeom prst="rect">
              <a:avLst/>
            </a:prstGeom>
          </p:spPr>
          <p:txBody>
            <a:bodyPr anchor="t" rtlCol="false" tIns="0" lIns="0" bIns="0" rIns="0"/>
            <a:lstStyle/>
            <a:p>
              <a:pPr algn="l">
                <a:lnSpc>
                  <a:spcPts val="3562"/>
                </a:lnSpc>
              </a:pPr>
              <a:r>
                <a:rPr lang="en-US" sz="2187">
                  <a:solidFill>
                    <a:srgbClr val="E2E6E9"/>
                  </a:solidFill>
                  <a:latin typeface="Merriweather"/>
                  <a:ea typeface="Merriweather"/>
                  <a:cs typeface="Merriweather"/>
                  <a:sym typeface="Merriweather"/>
                </a:rPr>
                <a:t>Other models include Recurrent Neural Networks (RNNs) for sequence data and Transformers for attention-based learning.</a:t>
              </a:r>
            </a:p>
          </p:txBody>
        </p:sp>
      </p:grpSp>
      <p:grpSp>
        <p:nvGrpSpPr>
          <p:cNvPr name="Group 21" id="21"/>
          <p:cNvGrpSpPr/>
          <p:nvPr/>
        </p:nvGrpSpPr>
        <p:grpSpPr>
          <a:xfrm rot="0">
            <a:off x="993279" y="8343751"/>
            <a:ext cx="7804548" cy="908149"/>
            <a:chOff x="0" y="0"/>
            <a:chExt cx="10406063" cy="1210865"/>
          </a:xfrm>
        </p:grpSpPr>
        <p:sp>
          <p:nvSpPr>
            <p:cNvPr name="Freeform 22" id="22"/>
            <p:cNvSpPr/>
            <p:nvPr/>
          </p:nvSpPr>
          <p:spPr>
            <a:xfrm flipH="false" flipV="false" rot="0">
              <a:off x="0" y="0"/>
              <a:ext cx="10406063" cy="1210865"/>
            </a:xfrm>
            <a:custGeom>
              <a:avLst/>
              <a:gdLst/>
              <a:ahLst/>
              <a:cxnLst/>
              <a:rect r="r" b="b" t="t" l="l"/>
              <a:pathLst>
                <a:path h="1210865" w="10406063">
                  <a:moveTo>
                    <a:pt x="0" y="0"/>
                  </a:moveTo>
                  <a:lnTo>
                    <a:pt x="10406063" y="0"/>
                  </a:lnTo>
                  <a:lnTo>
                    <a:pt x="10406063" y="1210865"/>
                  </a:lnTo>
                  <a:lnTo>
                    <a:pt x="0" y="1210865"/>
                  </a:lnTo>
                  <a:close/>
                </a:path>
              </a:pathLst>
            </a:custGeom>
            <a:solidFill>
              <a:srgbClr val="000000">
                <a:alpha val="0"/>
              </a:srgbClr>
            </a:solidFill>
          </p:spPr>
        </p:sp>
        <p:sp>
          <p:nvSpPr>
            <p:cNvPr name="TextBox 23" id="23"/>
            <p:cNvSpPr txBox="true"/>
            <p:nvPr/>
          </p:nvSpPr>
          <p:spPr>
            <a:xfrm>
              <a:off x="0" y="-95250"/>
              <a:ext cx="10406063" cy="1306115"/>
            </a:xfrm>
            <a:prstGeom prst="rect">
              <a:avLst/>
            </a:prstGeom>
          </p:spPr>
          <p:txBody>
            <a:bodyPr anchor="t" rtlCol="false" tIns="0" lIns="0" bIns="0" rIns="0"/>
            <a:lstStyle/>
            <a:p>
              <a:pPr algn="l">
                <a:lnSpc>
                  <a:spcPts val="3562"/>
                </a:lnSpc>
              </a:pPr>
              <a:r>
                <a:rPr lang="en-US" sz="2187">
                  <a:solidFill>
                    <a:srgbClr val="E2E6E9"/>
                  </a:solidFill>
                  <a:latin typeface="Merriweather"/>
                  <a:ea typeface="Merriweather"/>
                  <a:cs typeface="Merriweather"/>
                  <a:sym typeface="Merriweather"/>
                </a:rPr>
                <a:t>These algorithms vastly outperform traditional methods, especially in complex visual tasks.</a:t>
              </a:r>
            </a:p>
          </p:txBody>
        </p:sp>
      </p:grpSp>
      <p:sp>
        <p:nvSpPr>
          <p:cNvPr name="Freeform 24" id="24" descr="preencoded.png"/>
          <p:cNvSpPr/>
          <p:nvPr/>
        </p:nvSpPr>
        <p:spPr>
          <a:xfrm flipH="false" flipV="false" rot="0">
            <a:off x="9499699" y="3299371"/>
            <a:ext cx="7804548" cy="5339954"/>
          </a:xfrm>
          <a:custGeom>
            <a:avLst/>
            <a:gdLst/>
            <a:ahLst/>
            <a:cxnLst/>
            <a:rect r="r" b="b" t="t" l="l"/>
            <a:pathLst>
              <a:path h="5339954" w="7804548">
                <a:moveTo>
                  <a:pt x="0" y="0"/>
                </a:moveTo>
                <a:lnTo>
                  <a:pt x="7804547" y="0"/>
                </a:lnTo>
                <a:lnTo>
                  <a:pt x="7804547" y="5339954"/>
                </a:lnTo>
                <a:lnTo>
                  <a:pt x="0" y="5339954"/>
                </a:lnTo>
                <a:lnTo>
                  <a:pt x="0" y="0"/>
                </a:lnTo>
                <a:close/>
              </a:path>
            </a:pathLst>
          </a:custGeom>
          <a:blipFill>
            <a:blip r:embed="rId6"/>
            <a:stretch>
              <a:fillRect l="0" t="-56" r="0" b="-56"/>
            </a:stretch>
          </a:blipFill>
        </p:spPr>
      </p:sp>
      <p:grpSp>
        <p:nvGrpSpPr>
          <p:cNvPr name="Group 25" id="25"/>
          <p:cNvGrpSpPr/>
          <p:nvPr/>
        </p:nvGrpSpPr>
        <p:grpSpPr>
          <a:xfrm rot="0">
            <a:off x="16234694" y="9597272"/>
            <a:ext cx="1800559" cy="697665"/>
            <a:chOff x="0" y="0"/>
            <a:chExt cx="2400745" cy="930220"/>
          </a:xfrm>
        </p:grpSpPr>
        <p:sp>
          <p:nvSpPr>
            <p:cNvPr name="Freeform 26" id="26"/>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27" id="27"/>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79748" y="970955"/>
            <a:ext cx="16128504" cy="1928218"/>
            <a:chOff x="0" y="0"/>
            <a:chExt cx="21504672" cy="2570957"/>
          </a:xfrm>
        </p:grpSpPr>
        <p:sp>
          <p:nvSpPr>
            <p:cNvPr name="Freeform 7" id="7"/>
            <p:cNvSpPr/>
            <p:nvPr/>
          </p:nvSpPr>
          <p:spPr>
            <a:xfrm flipH="false" flipV="false" rot="0">
              <a:off x="0" y="0"/>
              <a:ext cx="21504672" cy="2570957"/>
            </a:xfrm>
            <a:custGeom>
              <a:avLst/>
              <a:gdLst/>
              <a:ahLst/>
              <a:cxnLst/>
              <a:rect r="r" b="b" t="t" l="l"/>
              <a:pathLst>
                <a:path h="2570957" w="21504672">
                  <a:moveTo>
                    <a:pt x="0" y="0"/>
                  </a:moveTo>
                  <a:lnTo>
                    <a:pt x="21504672" y="0"/>
                  </a:lnTo>
                  <a:lnTo>
                    <a:pt x="21504672" y="2570957"/>
                  </a:lnTo>
                  <a:lnTo>
                    <a:pt x="0" y="2570957"/>
                  </a:lnTo>
                  <a:close/>
                </a:path>
              </a:pathLst>
            </a:custGeom>
            <a:solidFill>
              <a:srgbClr val="000000">
                <a:alpha val="0"/>
              </a:srgbClr>
            </a:solidFill>
          </p:spPr>
        </p:sp>
        <p:sp>
          <p:nvSpPr>
            <p:cNvPr name="TextBox 8" id="8"/>
            <p:cNvSpPr txBox="true"/>
            <p:nvPr/>
          </p:nvSpPr>
          <p:spPr>
            <a:xfrm>
              <a:off x="0" y="-28575"/>
              <a:ext cx="21504672" cy="2599532"/>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Convolutional Neural Network (CNN) Algorithm</a:t>
              </a:r>
            </a:p>
          </p:txBody>
        </p:sp>
      </p:grpSp>
      <p:grpSp>
        <p:nvGrpSpPr>
          <p:cNvPr name="Group 9" id="9"/>
          <p:cNvGrpSpPr/>
          <p:nvPr/>
        </p:nvGrpSpPr>
        <p:grpSpPr>
          <a:xfrm rot="0">
            <a:off x="1079748" y="3670399"/>
            <a:ext cx="7687866" cy="963811"/>
            <a:chOff x="0" y="0"/>
            <a:chExt cx="10250488" cy="1285082"/>
          </a:xfrm>
        </p:grpSpPr>
        <p:sp>
          <p:nvSpPr>
            <p:cNvPr name="Freeform 10" id="10"/>
            <p:cNvSpPr/>
            <p:nvPr/>
          </p:nvSpPr>
          <p:spPr>
            <a:xfrm flipH="false" flipV="false" rot="0">
              <a:off x="0" y="0"/>
              <a:ext cx="10250488" cy="1285082"/>
            </a:xfrm>
            <a:custGeom>
              <a:avLst/>
              <a:gdLst/>
              <a:ahLst/>
              <a:cxnLst/>
              <a:rect r="r" b="b" t="t" l="l"/>
              <a:pathLst>
                <a:path h="1285082" w="10250488">
                  <a:moveTo>
                    <a:pt x="0" y="0"/>
                  </a:moveTo>
                  <a:lnTo>
                    <a:pt x="10250488" y="0"/>
                  </a:lnTo>
                  <a:lnTo>
                    <a:pt x="10250488" y="1285082"/>
                  </a:lnTo>
                  <a:lnTo>
                    <a:pt x="0" y="1285082"/>
                  </a:lnTo>
                  <a:close/>
                </a:path>
              </a:pathLst>
            </a:custGeom>
            <a:solidFill>
              <a:srgbClr val="000000">
                <a:alpha val="0"/>
              </a:srgbClr>
            </a:solidFill>
          </p:spPr>
        </p:sp>
        <p:sp>
          <p:nvSpPr>
            <p:cNvPr name="TextBox 11" id="11"/>
            <p:cNvSpPr txBox="true"/>
            <p:nvPr/>
          </p:nvSpPr>
          <p:spPr>
            <a:xfrm>
              <a:off x="0" y="-9525"/>
              <a:ext cx="10250488" cy="1294607"/>
            </a:xfrm>
            <a:prstGeom prst="rect">
              <a:avLst/>
            </a:prstGeom>
          </p:spPr>
          <p:txBody>
            <a:bodyPr anchor="t" rtlCol="false" tIns="0" lIns="0" bIns="0" rIns="0"/>
            <a:lstStyle/>
            <a:p>
              <a:pPr algn="l">
                <a:lnSpc>
                  <a:spcPts val="3749"/>
                </a:lnSpc>
              </a:pPr>
              <a:r>
                <a:rPr lang="en-US" sz="3000">
                  <a:solidFill>
                    <a:srgbClr val="F5F0F0"/>
                  </a:solidFill>
                  <a:latin typeface="Merriweather"/>
                  <a:ea typeface="Merriweather"/>
                  <a:cs typeface="Merriweather"/>
                  <a:sym typeface="Merriweather"/>
                </a:rPr>
                <a:t>Deep Learning Revolution in Object Classification</a:t>
              </a:r>
            </a:p>
          </p:txBody>
        </p:sp>
      </p:grpSp>
      <p:grpSp>
        <p:nvGrpSpPr>
          <p:cNvPr name="Group 12" id="12"/>
          <p:cNvGrpSpPr/>
          <p:nvPr/>
        </p:nvGrpSpPr>
        <p:grpSpPr>
          <a:xfrm rot="0">
            <a:off x="1079748" y="4942731"/>
            <a:ext cx="7687866" cy="987028"/>
            <a:chOff x="0" y="0"/>
            <a:chExt cx="10250488" cy="1316037"/>
          </a:xfrm>
        </p:grpSpPr>
        <p:sp>
          <p:nvSpPr>
            <p:cNvPr name="Freeform 13" id="13"/>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14" id="14"/>
            <p:cNvSpPr txBox="true"/>
            <p:nvPr/>
          </p:nvSpPr>
          <p:spPr>
            <a:xfrm>
              <a:off x="0" y="-95250"/>
              <a:ext cx="10250488" cy="141128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CNNs automatically learn features from raw images through layers of convolution and pooling.</a:t>
              </a:r>
            </a:p>
          </p:txBody>
        </p:sp>
      </p:grpSp>
      <p:grpSp>
        <p:nvGrpSpPr>
          <p:cNvPr name="Group 15" id="15"/>
          <p:cNvGrpSpPr/>
          <p:nvPr/>
        </p:nvGrpSpPr>
        <p:grpSpPr>
          <a:xfrm rot="0">
            <a:off x="1079748" y="6207324"/>
            <a:ext cx="7687866" cy="987028"/>
            <a:chOff x="0" y="0"/>
            <a:chExt cx="10250488" cy="1316037"/>
          </a:xfrm>
        </p:grpSpPr>
        <p:sp>
          <p:nvSpPr>
            <p:cNvPr name="Freeform 16" id="16"/>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17" id="17"/>
            <p:cNvSpPr txBox="true"/>
            <p:nvPr/>
          </p:nvSpPr>
          <p:spPr>
            <a:xfrm>
              <a:off x="0" y="-95250"/>
              <a:ext cx="10250488" cy="141128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They excel in identifying complex patterns across different scales and orientations.</a:t>
              </a:r>
            </a:p>
          </p:txBody>
        </p:sp>
      </p:grpSp>
      <p:grpSp>
        <p:nvGrpSpPr>
          <p:cNvPr name="Group 18" id="18"/>
          <p:cNvGrpSpPr/>
          <p:nvPr/>
        </p:nvGrpSpPr>
        <p:grpSpPr>
          <a:xfrm rot="0">
            <a:off x="1079748" y="7471916"/>
            <a:ext cx="7687866" cy="987028"/>
            <a:chOff x="0" y="0"/>
            <a:chExt cx="10250488" cy="1316037"/>
          </a:xfrm>
        </p:grpSpPr>
        <p:sp>
          <p:nvSpPr>
            <p:cNvPr name="Freeform 19" id="19"/>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20" id="20"/>
            <p:cNvSpPr txBox="true"/>
            <p:nvPr/>
          </p:nvSpPr>
          <p:spPr>
            <a:xfrm>
              <a:off x="0" y="-95250"/>
              <a:ext cx="10250488" cy="141128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Sample Output: ResNet-50 classifies images with over 90% accuracy on ImageNet dataset.</a:t>
              </a:r>
            </a:p>
          </p:txBody>
        </p:sp>
      </p:grpSp>
      <p:sp>
        <p:nvSpPr>
          <p:cNvPr name="Freeform 21" id="21" descr="preencoded.png"/>
          <p:cNvSpPr/>
          <p:nvPr/>
        </p:nvSpPr>
        <p:spPr>
          <a:xfrm flipH="false" flipV="false" rot="0">
            <a:off x="9529911" y="3708946"/>
            <a:ext cx="7687866" cy="5260032"/>
          </a:xfrm>
          <a:custGeom>
            <a:avLst/>
            <a:gdLst/>
            <a:ahLst/>
            <a:cxnLst/>
            <a:rect r="r" b="b" t="t" l="l"/>
            <a:pathLst>
              <a:path h="5260032" w="7687866">
                <a:moveTo>
                  <a:pt x="0" y="0"/>
                </a:moveTo>
                <a:lnTo>
                  <a:pt x="7687866" y="0"/>
                </a:lnTo>
                <a:lnTo>
                  <a:pt x="7687866" y="5260033"/>
                </a:lnTo>
                <a:lnTo>
                  <a:pt x="0" y="5260033"/>
                </a:lnTo>
                <a:lnTo>
                  <a:pt x="0" y="0"/>
                </a:lnTo>
                <a:close/>
              </a:path>
            </a:pathLst>
          </a:custGeom>
          <a:blipFill>
            <a:blip r:embed="rId6"/>
            <a:stretch>
              <a:fillRect l="-13" t="0" r="-13" b="0"/>
            </a:stretch>
          </a:blipFill>
        </p:spPr>
      </p:sp>
      <p:grpSp>
        <p:nvGrpSpPr>
          <p:cNvPr name="Group 22" id="22"/>
          <p:cNvGrpSpPr/>
          <p:nvPr/>
        </p:nvGrpSpPr>
        <p:grpSpPr>
          <a:xfrm rot="0">
            <a:off x="16254746" y="9597272"/>
            <a:ext cx="1800559" cy="697665"/>
            <a:chOff x="0" y="0"/>
            <a:chExt cx="2400745" cy="930220"/>
          </a:xfrm>
        </p:grpSpPr>
        <p:sp>
          <p:nvSpPr>
            <p:cNvPr name="Freeform 23" id="23"/>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24" id="24"/>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2997548"/>
          </a:xfrm>
          <a:custGeom>
            <a:avLst/>
            <a:gdLst/>
            <a:ahLst/>
            <a:cxnLst/>
            <a:rect r="r" b="b" t="t" l="l"/>
            <a:pathLst>
              <a:path h="2997548" w="18288000">
                <a:moveTo>
                  <a:pt x="0" y="0"/>
                </a:moveTo>
                <a:lnTo>
                  <a:pt x="18288000" y="0"/>
                </a:lnTo>
                <a:lnTo>
                  <a:pt x="18288000" y="2997548"/>
                </a:lnTo>
                <a:lnTo>
                  <a:pt x="0" y="2997548"/>
                </a:lnTo>
                <a:lnTo>
                  <a:pt x="0" y="0"/>
                </a:lnTo>
                <a:close/>
              </a:path>
            </a:pathLst>
          </a:custGeom>
          <a:blipFill>
            <a:blip r:embed="rId6"/>
            <a:stretch>
              <a:fillRect l="0" t="-47" r="0" b="-47"/>
            </a:stretch>
          </a:blipFill>
        </p:spPr>
      </p:sp>
      <p:grpSp>
        <p:nvGrpSpPr>
          <p:cNvPr name="Group 7" id="7"/>
          <p:cNvGrpSpPr/>
          <p:nvPr/>
        </p:nvGrpSpPr>
        <p:grpSpPr>
          <a:xfrm rot="0">
            <a:off x="839241" y="3657005"/>
            <a:ext cx="16609516" cy="1498699"/>
            <a:chOff x="0" y="0"/>
            <a:chExt cx="22146022" cy="1998265"/>
          </a:xfrm>
        </p:grpSpPr>
        <p:sp>
          <p:nvSpPr>
            <p:cNvPr name="Freeform 8" id="8"/>
            <p:cNvSpPr/>
            <p:nvPr/>
          </p:nvSpPr>
          <p:spPr>
            <a:xfrm flipH="false" flipV="false" rot="0">
              <a:off x="0" y="0"/>
              <a:ext cx="22146022" cy="1998265"/>
            </a:xfrm>
            <a:custGeom>
              <a:avLst/>
              <a:gdLst/>
              <a:ahLst/>
              <a:cxnLst/>
              <a:rect r="r" b="b" t="t" l="l"/>
              <a:pathLst>
                <a:path h="1998265" w="22146022">
                  <a:moveTo>
                    <a:pt x="0" y="0"/>
                  </a:moveTo>
                  <a:lnTo>
                    <a:pt x="22146022" y="0"/>
                  </a:lnTo>
                  <a:lnTo>
                    <a:pt x="22146022" y="1998265"/>
                  </a:lnTo>
                  <a:lnTo>
                    <a:pt x="0" y="1998265"/>
                  </a:lnTo>
                  <a:close/>
                </a:path>
              </a:pathLst>
            </a:custGeom>
            <a:solidFill>
              <a:srgbClr val="000000">
                <a:alpha val="0"/>
              </a:srgbClr>
            </a:solidFill>
          </p:spPr>
        </p:sp>
        <p:sp>
          <p:nvSpPr>
            <p:cNvPr name="TextBox 9" id="9"/>
            <p:cNvSpPr txBox="true"/>
            <p:nvPr/>
          </p:nvSpPr>
          <p:spPr>
            <a:xfrm>
              <a:off x="0" y="-19050"/>
              <a:ext cx="22146022" cy="2017315"/>
            </a:xfrm>
            <a:prstGeom prst="rect">
              <a:avLst/>
            </a:prstGeom>
          </p:spPr>
          <p:txBody>
            <a:bodyPr anchor="t" rtlCol="false" tIns="0" lIns="0" bIns="0" rIns="0"/>
            <a:lstStyle/>
            <a:p>
              <a:pPr algn="l">
                <a:lnSpc>
                  <a:spcPts val="5874"/>
                </a:lnSpc>
              </a:pPr>
              <a:r>
                <a:rPr lang="en-US" sz="4687">
                  <a:solidFill>
                    <a:srgbClr val="F5F0F0"/>
                  </a:solidFill>
                  <a:latin typeface="Merriweather"/>
                  <a:ea typeface="Merriweather"/>
                  <a:cs typeface="Merriweather"/>
                  <a:sym typeface="Merriweather"/>
                </a:rPr>
                <a:t>Deep Learning vs. Traditional Machine Learning in Object Classification</a:t>
              </a:r>
            </a:p>
          </p:txBody>
        </p:sp>
      </p:grpSp>
      <p:sp>
        <p:nvSpPr>
          <p:cNvPr name="Freeform 10" id="10" descr="preencoded.png"/>
          <p:cNvSpPr/>
          <p:nvPr/>
        </p:nvSpPr>
        <p:spPr>
          <a:xfrm flipH="false" flipV="false" rot="0">
            <a:off x="839241" y="5515272"/>
            <a:ext cx="599480" cy="599480"/>
          </a:xfrm>
          <a:custGeom>
            <a:avLst/>
            <a:gdLst/>
            <a:ahLst/>
            <a:cxnLst/>
            <a:rect r="r" b="b" t="t" l="l"/>
            <a:pathLst>
              <a:path h="599480" w="599480">
                <a:moveTo>
                  <a:pt x="0" y="0"/>
                </a:moveTo>
                <a:lnTo>
                  <a:pt x="599480" y="0"/>
                </a:lnTo>
                <a:lnTo>
                  <a:pt x="599480" y="599480"/>
                </a:lnTo>
                <a:lnTo>
                  <a:pt x="0" y="599480"/>
                </a:lnTo>
                <a:lnTo>
                  <a:pt x="0" y="0"/>
                </a:lnTo>
                <a:close/>
              </a:path>
            </a:pathLst>
          </a:custGeom>
          <a:blipFill>
            <a:blip r:embed="rId7"/>
            <a:stretch>
              <a:fillRect l="0" t="0" r="0" b="0"/>
            </a:stretch>
          </a:blipFill>
        </p:spPr>
      </p:sp>
      <p:grpSp>
        <p:nvGrpSpPr>
          <p:cNvPr name="Group 11" id="11"/>
          <p:cNvGrpSpPr/>
          <p:nvPr/>
        </p:nvGrpSpPr>
        <p:grpSpPr>
          <a:xfrm rot="0">
            <a:off x="839241" y="6354515"/>
            <a:ext cx="5100340" cy="374600"/>
            <a:chOff x="0" y="0"/>
            <a:chExt cx="6800453" cy="499467"/>
          </a:xfrm>
        </p:grpSpPr>
        <p:sp>
          <p:nvSpPr>
            <p:cNvPr name="Freeform 12" id="12"/>
            <p:cNvSpPr/>
            <p:nvPr/>
          </p:nvSpPr>
          <p:spPr>
            <a:xfrm flipH="false" flipV="false" rot="0">
              <a:off x="0" y="0"/>
              <a:ext cx="6800453" cy="499467"/>
            </a:xfrm>
            <a:custGeom>
              <a:avLst/>
              <a:gdLst/>
              <a:ahLst/>
              <a:cxnLst/>
              <a:rect r="r" b="b" t="t" l="l"/>
              <a:pathLst>
                <a:path h="499467" w="6800453">
                  <a:moveTo>
                    <a:pt x="0" y="0"/>
                  </a:moveTo>
                  <a:lnTo>
                    <a:pt x="6800453" y="0"/>
                  </a:lnTo>
                  <a:lnTo>
                    <a:pt x="6800453" y="499467"/>
                  </a:lnTo>
                  <a:lnTo>
                    <a:pt x="0" y="499467"/>
                  </a:lnTo>
                  <a:close/>
                </a:path>
              </a:pathLst>
            </a:custGeom>
            <a:solidFill>
              <a:srgbClr val="000000">
                <a:alpha val="0"/>
              </a:srgbClr>
            </a:solidFill>
          </p:spPr>
        </p:sp>
        <p:sp>
          <p:nvSpPr>
            <p:cNvPr name="TextBox 13" id="13"/>
            <p:cNvSpPr txBox="true"/>
            <p:nvPr/>
          </p:nvSpPr>
          <p:spPr>
            <a:xfrm>
              <a:off x="0" y="-19050"/>
              <a:ext cx="6800453" cy="518517"/>
            </a:xfrm>
            <a:prstGeom prst="rect">
              <a:avLst/>
            </a:prstGeom>
          </p:spPr>
          <p:txBody>
            <a:bodyPr anchor="t" rtlCol="false" tIns="0" lIns="0" bIns="0" rIns="0"/>
            <a:lstStyle/>
            <a:p>
              <a:pPr algn="l">
                <a:lnSpc>
                  <a:spcPts val="2937"/>
                </a:lnSpc>
              </a:pPr>
              <a:r>
                <a:rPr lang="en-US" sz="2312">
                  <a:solidFill>
                    <a:srgbClr val="E2E6E9"/>
                  </a:solidFill>
                  <a:latin typeface="Merriweather"/>
                  <a:ea typeface="Merriweather"/>
                  <a:cs typeface="Merriweather"/>
                  <a:sym typeface="Merriweather"/>
                </a:rPr>
                <a:t>Traditional Machine Learning (ML)</a:t>
              </a:r>
            </a:p>
          </p:txBody>
        </p:sp>
      </p:grpSp>
      <p:grpSp>
        <p:nvGrpSpPr>
          <p:cNvPr name="Group 14" id="14"/>
          <p:cNvGrpSpPr/>
          <p:nvPr/>
        </p:nvGrpSpPr>
        <p:grpSpPr>
          <a:xfrm rot="0">
            <a:off x="839241" y="6872882"/>
            <a:ext cx="8154889" cy="383530"/>
            <a:chOff x="0" y="0"/>
            <a:chExt cx="10873185" cy="511373"/>
          </a:xfrm>
        </p:grpSpPr>
        <p:sp>
          <p:nvSpPr>
            <p:cNvPr name="Freeform 15" id="15"/>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16" id="16"/>
            <p:cNvSpPr txBox="true"/>
            <p:nvPr/>
          </p:nvSpPr>
          <p:spPr>
            <a:xfrm>
              <a:off x="0" y="-76200"/>
              <a:ext cx="10873185" cy="587573"/>
            </a:xfrm>
            <a:prstGeom prst="rect">
              <a:avLst/>
            </a:prstGeom>
          </p:spPr>
          <p:txBody>
            <a:bodyPr anchor="t" rtlCol="false" tIns="0" lIns="0" bIns="0" rIns="0"/>
            <a:lstStyle/>
            <a:p>
              <a:pPr algn="l">
                <a:lnSpc>
                  <a:spcPts val="3000"/>
                </a:lnSpc>
              </a:pPr>
              <a:r>
                <a:rPr lang="en-US" sz="1874">
                  <a:solidFill>
                    <a:srgbClr val="E2E6E9"/>
                  </a:solidFill>
                  <a:latin typeface="Merriweather"/>
                  <a:ea typeface="Merriweather"/>
                  <a:cs typeface="Merriweather"/>
                  <a:sym typeface="Merriweather"/>
                </a:rPr>
                <a:t>Relies on handcrafted features like HOG or SIFT descriptors.</a:t>
              </a:r>
            </a:p>
          </p:txBody>
        </p:sp>
      </p:grpSp>
      <p:grpSp>
        <p:nvGrpSpPr>
          <p:cNvPr name="Group 17" id="17"/>
          <p:cNvGrpSpPr/>
          <p:nvPr/>
        </p:nvGrpSpPr>
        <p:grpSpPr>
          <a:xfrm rot="0">
            <a:off x="839241" y="7400181"/>
            <a:ext cx="8154889" cy="767060"/>
            <a:chOff x="0" y="0"/>
            <a:chExt cx="10873185" cy="1022747"/>
          </a:xfrm>
        </p:grpSpPr>
        <p:sp>
          <p:nvSpPr>
            <p:cNvPr name="Freeform 18" id="18"/>
            <p:cNvSpPr/>
            <p:nvPr/>
          </p:nvSpPr>
          <p:spPr>
            <a:xfrm flipH="false" flipV="false" rot="0">
              <a:off x="0" y="0"/>
              <a:ext cx="10873185" cy="1022747"/>
            </a:xfrm>
            <a:custGeom>
              <a:avLst/>
              <a:gdLst/>
              <a:ahLst/>
              <a:cxnLst/>
              <a:rect r="r" b="b" t="t" l="l"/>
              <a:pathLst>
                <a:path h="1022747" w="10873185">
                  <a:moveTo>
                    <a:pt x="0" y="0"/>
                  </a:moveTo>
                  <a:lnTo>
                    <a:pt x="10873185" y="0"/>
                  </a:lnTo>
                  <a:lnTo>
                    <a:pt x="10873185" y="1022747"/>
                  </a:lnTo>
                  <a:lnTo>
                    <a:pt x="0" y="1022747"/>
                  </a:lnTo>
                  <a:close/>
                </a:path>
              </a:pathLst>
            </a:custGeom>
            <a:solidFill>
              <a:srgbClr val="000000">
                <a:alpha val="0"/>
              </a:srgbClr>
            </a:solidFill>
          </p:spPr>
        </p:sp>
        <p:sp>
          <p:nvSpPr>
            <p:cNvPr name="TextBox 19" id="19"/>
            <p:cNvSpPr txBox="true"/>
            <p:nvPr/>
          </p:nvSpPr>
          <p:spPr>
            <a:xfrm>
              <a:off x="0" y="-76200"/>
              <a:ext cx="10873185" cy="1098947"/>
            </a:xfrm>
            <a:prstGeom prst="rect">
              <a:avLst/>
            </a:prstGeom>
          </p:spPr>
          <p:txBody>
            <a:bodyPr anchor="t" rtlCol="false" tIns="0" lIns="0" bIns="0" rIns="0"/>
            <a:lstStyle/>
            <a:p>
              <a:pPr algn="l">
                <a:lnSpc>
                  <a:spcPts val="3000"/>
                </a:lnSpc>
              </a:pPr>
              <a:r>
                <a:rPr lang="en-US" sz="1874">
                  <a:solidFill>
                    <a:srgbClr val="E2E6E9"/>
                  </a:solidFill>
                  <a:latin typeface="Merriweather"/>
                  <a:ea typeface="Merriweather"/>
                  <a:cs typeface="Merriweather"/>
                  <a:sym typeface="Merriweather"/>
                </a:rPr>
                <a:t>Algorithms such as SVM and Random Forest classify objects based on these features.</a:t>
              </a:r>
            </a:p>
          </p:txBody>
        </p:sp>
      </p:grpSp>
      <p:grpSp>
        <p:nvGrpSpPr>
          <p:cNvPr name="Group 20" id="20"/>
          <p:cNvGrpSpPr/>
          <p:nvPr/>
        </p:nvGrpSpPr>
        <p:grpSpPr>
          <a:xfrm rot="0">
            <a:off x="839241" y="8311009"/>
            <a:ext cx="8154889" cy="383530"/>
            <a:chOff x="0" y="0"/>
            <a:chExt cx="10873185" cy="511373"/>
          </a:xfrm>
        </p:grpSpPr>
        <p:sp>
          <p:nvSpPr>
            <p:cNvPr name="Freeform 21" id="21"/>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22" id="22"/>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Requires extensive feature engineering</a:t>
              </a:r>
            </a:p>
          </p:txBody>
        </p:sp>
      </p:grpSp>
      <p:grpSp>
        <p:nvGrpSpPr>
          <p:cNvPr name="Group 23" id="23"/>
          <p:cNvGrpSpPr/>
          <p:nvPr/>
        </p:nvGrpSpPr>
        <p:grpSpPr>
          <a:xfrm rot="0">
            <a:off x="839241" y="8778329"/>
            <a:ext cx="8154889" cy="383530"/>
            <a:chOff x="0" y="0"/>
            <a:chExt cx="10873185" cy="511373"/>
          </a:xfrm>
        </p:grpSpPr>
        <p:sp>
          <p:nvSpPr>
            <p:cNvPr name="Freeform 24" id="24"/>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25" id="25"/>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Limited generalization in complex scenes</a:t>
              </a:r>
            </a:p>
          </p:txBody>
        </p:sp>
      </p:grpSp>
      <p:grpSp>
        <p:nvGrpSpPr>
          <p:cNvPr name="Group 26" id="26"/>
          <p:cNvGrpSpPr/>
          <p:nvPr/>
        </p:nvGrpSpPr>
        <p:grpSpPr>
          <a:xfrm rot="0">
            <a:off x="839241" y="9245650"/>
            <a:ext cx="8154889" cy="383530"/>
            <a:chOff x="0" y="0"/>
            <a:chExt cx="10873185" cy="511373"/>
          </a:xfrm>
        </p:grpSpPr>
        <p:sp>
          <p:nvSpPr>
            <p:cNvPr name="Freeform 27" id="27"/>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28" id="28"/>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Moderate accuracy (around 75%)</a:t>
              </a:r>
            </a:p>
          </p:txBody>
        </p:sp>
      </p:grpSp>
      <p:sp>
        <p:nvSpPr>
          <p:cNvPr name="Freeform 29" id="29" descr="preencoded.png"/>
          <p:cNvSpPr/>
          <p:nvPr/>
        </p:nvSpPr>
        <p:spPr>
          <a:xfrm flipH="false" flipV="false" rot="0">
            <a:off x="9293870" y="5515272"/>
            <a:ext cx="599480" cy="599480"/>
          </a:xfrm>
          <a:custGeom>
            <a:avLst/>
            <a:gdLst/>
            <a:ahLst/>
            <a:cxnLst/>
            <a:rect r="r" b="b" t="t" l="l"/>
            <a:pathLst>
              <a:path h="599480" w="599480">
                <a:moveTo>
                  <a:pt x="0" y="0"/>
                </a:moveTo>
                <a:lnTo>
                  <a:pt x="599480" y="0"/>
                </a:lnTo>
                <a:lnTo>
                  <a:pt x="599480" y="599480"/>
                </a:lnTo>
                <a:lnTo>
                  <a:pt x="0" y="599480"/>
                </a:lnTo>
                <a:lnTo>
                  <a:pt x="0" y="0"/>
                </a:lnTo>
                <a:close/>
              </a:path>
            </a:pathLst>
          </a:custGeom>
          <a:blipFill>
            <a:blip r:embed="rId8"/>
            <a:stretch>
              <a:fillRect l="0" t="0" r="0" b="0"/>
            </a:stretch>
          </a:blipFill>
        </p:spPr>
      </p:sp>
      <p:grpSp>
        <p:nvGrpSpPr>
          <p:cNvPr name="Group 30" id="30"/>
          <p:cNvGrpSpPr/>
          <p:nvPr/>
        </p:nvGrpSpPr>
        <p:grpSpPr>
          <a:xfrm rot="0">
            <a:off x="9293870" y="6354515"/>
            <a:ext cx="2997547" cy="374600"/>
            <a:chOff x="0" y="0"/>
            <a:chExt cx="3996730" cy="499467"/>
          </a:xfrm>
        </p:grpSpPr>
        <p:sp>
          <p:nvSpPr>
            <p:cNvPr name="Freeform 31" id="31"/>
            <p:cNvSpPr/>
            <p:nvPr/>
          </p:nvSpPr>
          <p:spPr>
            <a:xfrm flipH="false" flipV="false" rot="0">
              <a:off x="0" y="0"/>
              <a:ext cx="3996730" cy="499467"/>
            </a:xfrm>
            <a:custGeom>
              <a:avLst/>
              <a:gdLst/>
              <a:ahLst/>
              <a:cxnLst/>
              <a:rect r="r" b="b" t="t" l="l"/>
              <a:pathLst>
                <a:path h="499467" w="3996730">
                  <a:moveTo>
                    <a:pt x="0" y="0"/>
                  </a:moveTo>
                  <a:lnTo>
                    <a:pt x="3996730" y="0"/>
                  </a:lnTo>
                  <a:lnTo>
                    <a:pt x="3996730" y="499467"/>
                  </a:lnTo>
                  <a:lnTo>
                    <a:pt x="0" y="499467"/>
                  </a:lnTo>
                  <a:close/>
                </a:path>
              </a:pathLst>
            </a:custGeom>
            <a:solidFill>
              <a:srgbClr val="000000">
                <a:alpha val="0"/>
              </a:srgbClr>
            </a:solidFill>
          </p:spPr>
        </p:sp>
        <p:sp>
          <p:nvSpPr>
            <p:cNvPr name="TextBox 32" id="32"/>
            <p:cNvSpPr txBox="true"/>
            <p:nvPr/>
          </p:nvSpPr>
          <p:spPr>
            <a:xfrm>
              <a:off x="0" y="-19050"/>
              <a:ext cx="3996730" cy="518517"/>
            </a:xfrm>
            <a:prstGeom prst="rect">
              <a:avLst/>
            </a:prstGeom>
          </p:spPr>
          <p:txBody>
            <a:bodyPr anchor="t" rtlCol="false" tIns="0" lIns="0" bIns="0" rIns="0"/>
            <a:lstStyle/>
            <a:p>
              <a:pPr algn="l">
                <a:lnSpc>
                  <a:spcPts val="2937"/>
                </a:lnSpc>
              </a:pPr>
              <a:r>
                <a:rPr lang="en-US" sz="2312">
                  <a:solidFill>
                    <a:srgbClr val="E2E6E9"/>
                  </a:solidFill>
                  <a:latin typeface="Merriweather"/>
                  <a:ea typeface="Merriweather"/>
                  <a:cs typeface="Merriweather"/>
                  <a:sym typeface="Merriweather"/>
                </a:rPr>
                <a:t>Deep Learning (DL)</a:t>
              </a:r>
            </a:p>
          </p:txBody>
        </p:sp>
      </p:grpSp>
      <p:grpSp>
        <p:nvGrpSpPr>
          <p:cNvPr name="Group 33" id="33"/>
          <p:cNvGrpSpPr/>
          <p:nvPr/>
        </p:nvGrpSpPr>
        <p:grpSpPr>
          <a:xfrm rot="0">
            <a:off x="9293870" y="6872882"/>
            <a:ext cx="8154889" cy="383530"/>
            <a:chOff x="0" y="0"/>
            <a:chExt cx="10873185" cy="511373"/>
          </a:xfrm>
        </p:grpSpPr>
        <p:sp>
          <p:nvSpPr>
            <p:cNvPr name="Freeform 34" id="34"/>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35" id="35"/>
            <p:cNvSpPr txBox="true"/>
            <p:nvPr/>
          </p:nvSpPr>
          <p:spPr>
            <a:xfrm>
              <a:off x="0" y="-76200"/>
              <a:ext cx="10873185" cy="587573"/>
            </a:xfrm>
            <a:prstGeom prst="rect">
              <a:avLst/>
            </a:prstGeom>
          </p:spPr>
          <p:txBody>
            <a:bodyPr anchor="t" rtlCol="false" tIns="0" lIns="0" bIns="0" rIns="0"/>
            <a:lstStyle/>
            <a:p>
              <a:pPr algn="l">
                <a:lnSpc>
                  <a:spcPts val="3000"/>
                </a:lnSpc>
              </a:pPr>
              <a:r>
                <a:rPr lang="en-US" sz="1874">
                  <a:solidFill>
                    <a:srgbClr val="E2E6E9"/>
                  </a:solidFill>
                  <a:latin typeface="Merriweather"/>
                  <a:ea typeface="Merriweather"/>
                  <a:cs typeface="Merriweather"/>
                  <a:sym typeface="Merriweather"/>
                </a:rPr>
                <a:t>Automatically learns hierarchical features from raw images.</a:t>
              </a:r>
            </a:p>
          </p:txBody>
        </p:sp>
      </p:grpSp>
      <p:grpSp>
        <p:nvGrpSpPr>
          <p:cNvPr name="Group 36" id="36"/>
          <p:cNvGrpSpPr/>
          <p:nvPr/>
        </p:nvGrpSpPr>
        <p:grpSpPr>
          <a:xfrm rot="0">
            <a:off x="9293870" y="7400181"/>
            <a:ext cx="8154889" cy="767060"/>
            <a:chOff x="0" y="0"/>
            <a:chExt cx="10873185" cy="1022747"/>
          </a:xfrm>
        </p:grpSpPr>
        <p:sp>
          <p:nvSpPr>
            <p:cNvPr name="Freeform 37" id="37"/>
            <p:cNvSpPr/>
            <p:nvPr/>
          </p:nvSpPr>
          <p:spPr>
            <a:xfrm flipH="false" flipV="false" rot="0">
              <a:off x="0" y="0"/>
              <a:ext cx="10873185" cy="1022747"/>
            </a:xfrm>
            <a:custGeom>
              <a:avLst/>
              <a:gdLst/>
              <a:ahLst/>
              <a:cxnLst/>
              <a:rect r="r" b="b" t="t" l="l"/>
              <a:pathLst>
                <a:path h="1022747" w="10873185">
                  <a:moveTo>
                    <a:pt x="0" y="0"/>
                  </a:moveTo>
                  <a:lnTo>
                    <a:pt x="10873185" y="0"/>
                  </a:lnTo>
                  <a:lnTo>
                    <a:pt x="10873185" y="1022747"/>
                  </a:lnTo>
                  <a:lnTo>
                    <a:pt x="0" y="1022747"/>
                  </a:lnTo>
                  <a:close/>
                </a:path>
              </a:pathLst>
            </a:custGeom>
            <a:solidFill>
              <a:srgbClr val="000000">
                <a:alpha val="0"/>
              </a:srgbClr>
            </a:solidFill>
          </p:spPr>
        </p:sp>
        <p:sp>
          <p:nvSpPr>
            <p:cNvPr name="TextBox 38" id="38"/>
            <p:cNvSpPr txBox="true"/>
            <p:nvPr/>
          </p:nvSpPr>
          <p:spPr>
            <a:xfrm>
              <a:off x="0" y="-76200"/>
              <a:ext cx="10873185" cy="1098947"/>
            </a:xfrm>
            <a:prstGeom prst="rect">
              <a:avLst/>
            </a:prstGeom>
          </p:spPr>
          <p:txBody>
            <a:bodyPr anchor="t" rtlCol="false" tIns="0" lIns="0" bIns="0" rIns="0"/>
            <a:lstStyle/>
            <a:p>
              <a:pPr algn="l">
                <a:lnSpc>
                  <a:spcPts val="3000"/>
                </a:lnSpc>
              </a:pPr>
              <a:r>
                <a:rPr lang="en-US" sz="1874">
                  <a:solidFill>
                    <a:srgbClr val="E2E6E9"/>
                  </a:solidFill>
                  <a:latin typeface="Merriweather"/>
                  <a:ea typeface="Merriweather"/>
                  <a:cs typeface="Merriweather"/>
                  <a:sym typeface="Merriweather"/>
                </a:rPr>
                <a:t>Uses models like Convolutional Neural Networks for end-to-end learning.</a:t>
              </a:r>
            </a:p>
          </p:txBody>
        </p:sp>
      </p:grpSp>
      <p:grpSp>
        <p:nvGrpSpPr>
          <p:cNvPr name="Group 39" id="39"/>
          <p:cNvGrpSpPr/>
          <p:nvPr/>
        </p:nvGrpSpPr>
        <p:grpSpPr>
          <a:xfrm rot="0">
            <a:off x="9293870" y="8311009"/>
            <a:ext cx="8154889" cy="383530"/>
            <a:chOff x="0" y="0"/>
            <a:chExt cx="10873185" cy="511373"/>
          </a:xfrm>
        </p:grpSpPr>
        <p:sp>
          <p:nvSpPr>
            <p:cNvPr name="Freeform 40" id="40"/>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41" id="41"/>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No manual feature crafting needed</a:t>
              </a:r>
            </a:p>
          </p:txBody>
        </p:sp>
      </p:grpSp>
      <p:grpSp>
        <p:nvGrpSpPr>
          <p:cNvPr name="Group 42" id="42"/>
          <p:cNvGrpSpPr/>
          <p:nvPr/>
        </p:nvGrpSpPr>
        <p:grpSpPr>
          <a:xfrm rot="0">
            <a:off x="9293870" y="8778329"/>
            <a:ext cx="8154889" cy="383530"/>
            <a:chOff x="0" y="0"/>
            <a:chExt cx="10873185" cy="511373"/>
          </a:xfrm>
        </p:grpSpPr>
        <p:sp>
          <p:nvSpPr>
            <p:cNvPr name="Freeform 43" id="43"/>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44" id="44"/>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Better performance in challenging environments</a:t>
              </a:r>
            </a:p>
          </p:txBody>
        </p:sp>
      </p:grpSp>
      <p:grpSp>
        <p:nvGrpSpPr>
          <p:cNvPr name="Group 45" id="45"/>
          <p:cNvGrpSpPr/>
          <p:nvPr/>
        </p:nvGrpSpPr>
        <p:grpSpPr>
          <a:xfrm rot="0">
            <a:off x="9293870" y="9245650"/>
            <a:ext cx="8154889" cy="383530"/>
            <a:chOff x="0" y="0"/>
            <a:chExt cx="10873185" cy="511373"/>
          </a:xfrm>
        </p:grpSpPr>
        <p:sp>
          <p:nvSpPr>
            <p:cNvPr name="Freeform 46" id="46"/>
            <p:cNvSpPr/>
            <p:nvPr/>
          </p:nvSpPr>
          <p:spPr>
            <a:xfrm flipH="false" flipV="false" rot="0">
              <a:off x="0" y="0"/>
              <a:ext cx="10873185" cy="511373"/>
            </a:xfrm>
            <a:custGeom>
              <a:avLst/>
              <a:gdLst/>
              <a:ahLst/>
              <a:cxnLst/>
              <a:rect r="r" b="b" t="t" l="l"/>
              <a:pathLst>
                <a:path h="511373" w="10873185">
                  <a:moveTo>
                    <a:pt x="0" y="0"/>
                  </a:moveTo>
                  <a:lnTo>
                    <a:pt x="10873185" y="0"/>
                  </a:lnTo>
                  <a:lnTo>
                    <a:pt x="10873185" y="511373"/>
                  </a:lnTo>
                  <a:lnTo>
                    <a:pt x="0" y="511373"/>
                  </a:lnTo>
                  <a:close/>
                </a:path>
              </a:pathLst>
            </a:custGeom>
            <a:solidFill>
              <a:srgbClr val="000000">
                <a:alpha val="0"/>
              </a:srgbClr>
            </a:solidFill>
          </p:spPr>
        </p:sp>
        <p:sp>
          <p:nvSpPr>
            <p:cNvPr name="TextBox 47" id="47"/>
            <p:cNvSpPr txBox="true"/>
            <p:nvPr/>
          </p:nvSpPr>
          <p:spPr>
            <a:xfrm>
              <a:off x="0" y="-76200"/>
              <a:ext cx="10873185" cy="587573"/>
            </a:xfrm>
            <a:prstGeom prst="rect">
              <a:avLst/>
            </a:prstGeom>
          </p:spPr>
          <p:txBody>
            <a:bodyPr anchor="t" rtlCol="false" tIns="0" lIns="0" bIns="0" rIns="0"/>
            <a:lstStyle/>
            <a:p>
              <a:pPr algn="l" marL="282773" indent="-141387" lvl="1">
                <a:lnSpc>
                  <a:spcPts val="3000"/>
                </a:lnSpc>
                <a:buFont typeface="Arial"/>
                <a:buChar char="•"/>
              </a:pPr>
              <a:r>
                <a:rPr lang="en-US" sz="1874">
                  <a:solidFill>
                    <a:srgbClr val="E2E6E9"/>
                  </a:solidFill>
                  <a:latin typeface="Merriweather"/>
                  <a:ea typeface="Merriweather"/>
                  <a:cs typeface="Merriweather"/>
                  <a:sym typeface="Merriweather"/>
                </a:rPr>
                <a:t>High accuracy, often exceeding 90%</a:t>
              </a:r>
            </a:p>
          </p:txBody>
        </p:sp>
      </p:grpSp>
      <p:grpSp>
        <p:nvGrpSpPr>
          <p:cNvPr name="Group 48" id="48"/>
          <p:cNvGrpSpPr/>
          <p:nvPr/>
        </p:nvGrpSpPr>
        <p:grpSpPr>
          <a:xfrm rot="0">
            <a:off x="16234694" y="9597272"/>
            <a:ext cx="1800559" cy="697665"/>
            <a:chOff x="0" y="0"/>
            <a:chExt cx="2400745" cy="930220"/>
          </a:xfrm>
        </p:grpSpPr>
        <p:sp>
          <p:nvSpPr>
            <p:cNvPr name="Freeform 49" id="49"/>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50" id="50"/>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299672" y="311796"/>
            <a:ext cx="6858000" cy="10292060"/>
          </a:xfrm>
          <a:custGeom>
            <a:avLst/>
            <a:gdLst/>
            <a:ahLst/>
            <a:cxnLst/>
            <a:rect r="r" b="b" t="t" l="l"/>
            <a:pathLst>
              <a:path h="10292060" w="6858000">
                <a:moveTo>
                  <a:pt x="0" y="0"/>
                </a:moveTo>
                <a:lnTo>
                  <a:pt x="6858000" y="0"/>
                </a:lnTo>
                <a:lnTo>
                  <a:pt x="6858000" y="10292060"/>
                </a:lnTo>
                <a:lnTo>
                  <a:pt x="0" y="10292060"/>
                </a:lnTo>
                <a:lnTo>
                  <a:pt x="0" y="0"/>
                </a:lnTo>
                <a:close/>
              </a:path>
            </a:pathLst>
          </a:custGeom>
          <a:blipFill>
            <a:blip r:embed="rId6"/>
            <a:stretch>
              <a:fillRect l="0" t="-21" r="0" b="-21"/>
            </a:stretch>
          </a:blipFill>
        </p:spPr>
      </p:sp>
      <p:grpSp>
        <p:nvGrpSpPr>
          <p:cNvPr name="Group 7" id="7"/>
          <p:cNvGrpSpPr/>
          <p:nvPr/>
        </p:nvGrpSpPr>
        <p:grpSpPr>
          <a:xfrm rot="0">
            <a:off x="7714209" y="672704"/>
            <a:ext cx="9717584" cy="1528762"/>
            <a:chOff x="0" y="0"/>
            <a:chExt cx="12956778" cy="2038350"/>
          </a:xfrm>
        </p:grpSpPr>
        <p:sp>
          <p:nvSpPr>
            <p:cNvPr name="Freeform 8" id="8"/>
            <p:cNvSpPr/>
            <p:nvPr/>
          </p:nvSpPr>
          <p:spPr>
            <a:xfrm flipH="false" flipV="false" rot="0">
              <a:off x="0" y="0"/>
              <a:ext cx="12956778" cy="2038350"/>
            </a:xfrm>
            <a:custGeom>
              <a:avLst/>
              <a:gdLst/>
              <a:ahLst/>
              <a:cxnLst/>
              <a:rect r="r" b="b" t="t" l="l"/>
              <a:pathLst>
                <a:path h="2038350" w="12956778">
                  <a:moveTo>
                    <a:pt x="0" y="0"/>
                  </a:moveTo>
                  <a:lnTo>
                    <a:pt x="12956778" y="0"/>
                  </a:lnTo>
                  <a:lnTo>
                    <a:pt x="12956778" y="2038350"/>
                  </a:lnTo>
                  <a:lnTo>
                    <a:pt x="0" y="2038350"/>
                  </a:lnTo>
                  <a:close/>
                </a:path>
              </a:pathLst>
            </a:custGeom>
            <a:solidFill>
              <a:srgbClr val="000000">
                <a:alpha val="0"/>
              </a:srgbClr>
            </a:solidFill>
          </p:spPr>
        </p:sp>
        <p:sp>
          <p:nvSpPr>
            <p:cNvPr name="TextBox 9" id="9"/>
            <p:cNvSpPr txBox="true"/>
            <p:nvPr/>
          </p:nvSpPr>
          <p:spPr>
            <a:xfrm>
              <a:off x="0" y="-19050"/>
              <a:ext cx="12956778" cy="2057400"/>
            </a:xfrm>
            <a:prstGeom prst="rect">
              <a:avLst/>
            </a:prstGeom>
          </p:spPr>
          <p:txBody>
            <a:bodyPr anchor="t" rtlCol="false" tIns="0" lIns="0" bIns="0" rIns="0"/>
            <a:lstStyle/>
            <a:p>
              <a:pPr algn="l">
                <a:lnSpc>
                  <a:spcPts val="6000"/>
                </a:lnSpc>
              </a:pPr>
              <a:r>
                <a:rPr lang="en-US" sz="4812">
                  <a:solidFill>
                    <a:srgbClr val="F5F0F0"/>
                  </a:solidFill>
                  <a:latin typeface="Merriweather"/>
                  <a:ea typeface="Merriweather"/>
                  <a:cs typeface="Merriweather"/>
                  <a:sym typeface="Merriweather"/>
                </a:rPr>
                <a:t>Applications of Object Classification</a:t>
              </a:r>
            </a:p>
          </p:txBody>
        </p:sp>
      </p:grpSp>
      <p:grpSp>
        <p:nvGrpSpPr>
          <p:cNvPr name="Group 10" id="10"/>
          <p:cNvGrpSpPr/>
          <p:nvPr/>
        </p:nvGrpSpPr>
        <p:grpSpPr>
          <a:xfrm rot="0">
            <a:off x="7709446" y="2563565"/>
            <a:ext cx="559891" cy="559891"/>
            <a:chOff x="0" y="0"/>
            <a:chExt cx="746522" cy="746522"/>
          </a:xfrm>
        </p:grpSpPr>
        <p:sp>
          <p:nvSpPr>
            <p:cNvPr name="Freeform 11" id="11"/>
            <p:cNvSpPr/>
            <p:nvPr/>
          </p:nvSpPr>
          <p:spPr>
            <a:xfrm flipH="false" flipV="false" rot="0">
              <a:off x="6350" y="6350"/>
              <a:ext cx="733806" cy="733806"/>
            </a:xfrm>
            <a:custGeom>
              <a:avLst/>
              <a:gdLst/>
              <a:ahLst/>
              <a:cxnLst/>
              <a:rect r="r" b="b" t="t" l="l"/>
              <a:pathLst>
                <a:path h="733806" w="733806">
                  <a:moveTo>
                    <a:pt x="0" y="137033"/>
                  </a:moveTo>
                  <a:cubicBezTo>
                    <a:pt x="0" y="61341"/>
                    <a:pt x="61341" y="0"/>
                    <a:pt x="137033" y="0"/>
                  </a:cubicBezTo>
                  <a:lnTo>
                    <a:pt x="596773" y="0"/>
                  </a:lnTo>
                  <a:cubicBezTo>
                    <a:pt x="672465" y="0"/>
                    <a:pt x="733806" y="61341"/>
                    <a:pt x="733806" y="137033"/>
                  </a:cubicBezTo>
                  <a:lnTo>
                    <a:pt x="733806" y="596773"/>
                  </a:lnTo>
                  <a:cubicBezTo>
                    <a:pt x="733806" y="672465"/>
                    <a:pt x="672465" y="733806"/>
                    <a:pt x="596773" y="733806"/>
                  </a:cubicBezTo>
                  <a:lnTo>
                    <a:pt x="137033" y="733806"/>
                  </a:lnTo>
                  <a:cubicBezTo>
                    <a:pt x="61341" y="733806"/>
                    <a:pt x="0" y="672465"/>
                    <a:pt x="0" y="596773"/>
                  </a:cubicBezTo>
                  <a:close/>
                </a:path>
              </a:pathLst>
            </a:custGeom>
            <a:solidFill>
              <a:srgbClr val="003180"/>
            </a:solidFill>
          </p:spPr>
        </p:sp>
        <p:sp>
          <p:nvSpPr>
            <p:cNvPr name="Freeform 12" id="12"/>
            <p:cNvSpPr/>
            <p:nvPr/>
          </p:nvSpPr>
          <p:spPr>
            <a:xfrm flipH="false" flipV="false" rot="0">
              <a:off x="0" y="0"/>
              <a:ext cx="746506" cy="746506"/>
            </a:xfrm>
            <a:custGeom>
              <a:avLst/>
              <a:gdLst/>
              <a:ahLst/>
              <a:cxnLst/>
              <a:rect r="r" b="b" t="t" l="l"/>
              <a:pathLst>
                <a:path h="746506" w="746506">
                  <a:moveTo>
                    <a:pt x="0" y="143383"/>
                  </a:moveTo>
                  <a:cubicBezTo>
                    <a:pt x="0" y="64135"/>
                    <a:pt x="64135" y="0"/>
                    <a:pt x="143383" y="0"/>
                  </a:cubicBezTo>
                  <a:lnTo>
                    <a:pt x="603123" y="0"/>
                  </a:lnTo>
                  <a:lnTo>
                    <a:pt x="603123" y="6350"/>
                  </a:lnTo>
                  <a:lnTo>
                    <a:pt x="603123" y="0"/>
                  </a:lnTo>
                  <a:cubicBezTo>
                    <a:pt x="682244" y="0"/>
                    <a:pt x="746506" y="64135"/>
                    <a:pt x="746506" y="143383"/>
                  </a:cubicBezTo>
                  <a:lnTo>
                    <a:pt x="740156" y="143383"/>
                  </a:lnTo>
                  <a:lnTo>
                    <a:pt x="746506" y="143383"/>
                  </a:lnTo>
                  <a:lnTo>
                    <a:pt x="746506" y="603123"/>
                  </a:lnTo>
                  <a:lnTo>
                    <a:pt x="740156" y="603123"/>
                  </a:lnTo>
                  <a:lnTo>
                    <a:pt x="746506" y="603123"/>
                  </a:lnTo>
                  <a:cubicBezTo>
                    <a:pt x="746506" y="682244"/>
                    <a:pt x="682371" y="746506"/>
                    <a:pt x="603123" y="746506"/>
                  </a:cubicBezTo>
                  <a:lnTo>
                    <a:pt x="603123" y="740156"/>
                  </a:lnTo>
                  <a:lnTo>
                    <a:pt x="603123" y="746506"/>
                  </a:lnTo>
                  <a:lnTo>
                    <a:pt x="143383" y="746506"/>
                  </a:lnTo>
                  <a:lnTo>
                    <a:pt x="143383" y="740156"/>
                  </a:lnTo>
                  <a:lnTo>
                    <a:pt x="143383" y="746506"/>
                  </a:lnTo>
                  <a:cubicBezTo>
                    <a:pt x="64135" y="746506"/>
                    <a:pt x="0" y="682371"/>
                    <a:pt x="0" y="603123"/>
                  </a:cubicBezTo>
                  <a:lnTo>
                    <a:pt x="0" y="143383"/>
                  </a:lnTo>
                  <a:lnTo>
                    <a:pt x="6350" y="143383"/>
                  </a:lnTo>
                  <a:lnTo>
                    <a:pt x="0" y="143383"/>
                  </a:lnTo>
                  <a:moveTo>
                    <a:pt x="12700" y="143383"/>
                  </a:moveTo>
                  <a:lnTo>
                    <a:pt x="12700" y="603123"/>
                  </a:lnTo>
                  <a:lnTo>
                    <a:pt x="6350" y="603123"/>
                  </a:lnTo>
                  <a:lnTo>
                    <a:pt x="12700" y="603123"/>
                  </a:lnTo>
                  <a:cubicBezTo>
                    <a:pt x="12700" y="675259"/>
                    <a:pt x="71247" y="733806"/>
                    <a:pt x="143383" y="733806"/>
                  </a:cubicBezTo>
                  <a:lnTo>
                    <a:pt x="603123" y="733806"/>
                  </a:lnTo>
                  <a:cubicBezTo>
                    <a:pt x="675259" y="733806"/>
                    <a:pt x="733806" y="675259"/>
                    <a:pt x="733806" y="603123"/>
                  </a:cubicBezTo>
                  <a:lnTo>
                    <a:pt x="733806" y="143383"/>
                  </a:lnTo>
                  <a:cubicBezTo>
                    <a:pt x="733806" y="71247"/>
                    <a:pt x="675386" y="12700"/>
                    <a:pt x="603123" y="12700"/>
                  </a:cubicBezTo>
                  <a:lnTo>
                    <a:pt x="143383" y="12700"/>
                  </a:lnTo>
                  <a:lnTo>
                    <a:pt x="143383" y="6350"/>
                  </a:lnTo>
                  <a:lnTo>
                    <a:pt x="143383" y="12700"/>
                  </a:lnTo>
                  <a:cubicBezTo>
                    <a:pt x="71247" y="12700"/>
                    <a:pt x="12700" y="71247"/>
                    <a:pt x="12700" y="143383"/>
                  </a:cubicBezTo>
                  <a:close/>
                </a:path>
              </a:pathLst>
            </a:custGeom>
            <a:solidFill>
              <a:srgbClr val="194A99"/>
            </a:solidFill>
          </p:spPr>
        </p:sp>
      </p:grpSp>
      <p:grpSp>
        <p:nvGrpSpPr>
          <p:cNvPr name="Group 13" id="13"/>
          <p:cNvGrpSpPr/>
          <p:nvPr/>
        </p:nvGrpSpPr>
        <p:grpSpPr>
          <a:xfrm rot="0">
            <a:off x="8509099" y="2652415"/>
            <a:ext cx="3164681" cy="382191"/>
            <a:chOff x="0" y="0"/>
            <a:chExt cx="4219575" cy="509588"/>
          </a:xfrm>
        </p:grpSpPr>
        <p:sp>
          <p:nvSpPr>
            <p:cNvPr name="Freeform 14" id="14"/>
            <p:cNvSpPr/>
            <p:nvPr/>
          </p:nvSpPr>
          <p:spPr>
            <a:xfrm flipH="false" flipV="false" rot="0">
              <a:off x="0" y="0"/>
              <a:ext cx="4219575" cy="509588"/>
            </a:xfrm>
            <a:custGeom>
              <a:avLst/>
              <a:gdLst/>
              <a:ahLst/>
              <a:cxnLst/>
              <a:rect r="r" b="b" t="t" l="l"/>
              <a:pathLst>
                <a:path h="509588" w="4219575">
                  <a:moveTo>
                    <a:pt x="0" y="0"/>
                  </a:moveTo>
                  <a:lnTo>
                    <a:pt x="4219575" y="0"/>
                  </a:lnTo>
                  <a:lnTo>
                    <a:pt x="4219575" y="509588"/>
                  </a:lnTo>
                  <a:lnTo>
                    <a:pt x="0" y="509588"/>
                  </a:lnTo>
                  <a:close/>
                </a:path>
              </a:pathLst>
            </a:custGeom>
            <a:solidFill>
              <a:srgbClr val="000000">
                <a:alpha val="0"/>
              </a:srgbClr>
            </a:solidFill>
          </p:spPr>
        </p:sp>
        <p:sp>
          <p:nvSpPr>
            <p:cNvPr name="TextBox 15" id="15"/>
            <p:cNvSpPr txBox="true"/>
            <p:nvPr/>
          </p:nvSpPr>
          <p:spPr>
            <a:xfrm>
              <a:off x="0" y="-19050"/>
              <a:ext cx="4219575" cy="528638"/>
            </a:xfrm>
            <a:prstGeom prst="rect">
              <a:avLst/>
            </a:prstGeom>
          </p:spPr>
          <p:txBody>
            <a:bodyPr anchor="t" rtlCol="false" tIns="0" lIns="0" bIns="0" rIns="0"/>
            <a:lstStyle/>
            <a:p>
              <a:pPr algn="l">
                <a:lnSpc>
                  <a:spcPts val="3000"/>
                </a:lnSpc>
              </a:pPr>
              <a:r>
                <a:rPr lang="en-US" sz="2375">
                  <a:solidFill>
                    <a:srgbClr val="E2E6E9"/>
                  </a:solidFill>
                  <a:latin typeface="Merriweather"/>
                  <a:ea typeface="Merriweather"/>
                  <a:cs typeface="Merriweather"/>
                  <a:sym typeface="Merriweather"/>
                </a:rPr>
                <a:t>Autonomous Vehicles</a:t>
              </a:r>
            </a:p>
          </p:txBody>
        </p:sp>
      </p:grpSp>
      <p:grpSp>
        <p:nvGrpSpPr>
          <p:cNvPr name="Group 16" id="16"/>
          <p:cNvGrpSpPr/>
          <p:nvPr/>
        </p:nvGrpSpPr>
        <p:grpSpPr>
          <a:xfrm rot="0">
            <a:off x="8509099" y="3181350"/>
            <a:ext cx="8922692" cy="782836"/>
            <a:chOff x="0" y="0"/>
            <a:chExt cx="11896923" cy="1043782"/>
          </a:xfrm>
        </p:grpSpPr>
        <p:sp>
          <p:nvSpPr>
            <p:cNvPr name="Freeform 17" id="17"/>
            <p:cNvSpPr/>
            <p:nvPr/>
          </p:nvSpPr>
          <p:spPr>
            <a:xfrm flipH="false" flipV="false" rot="0">
              <a:off x="0" y="0"/>
              <a:ext cx="11896923" cy="1043782"/>
            </a:xfrm>
            <a:custGeom>
              <a:avLst/>
              <a:gdLst/>
              <a:ahLst/>
              <a:cxnLst/>
              <a:rect r="r" b="b" t="t" l="l"/>
              <a:pathLst>
                <a:path h="1043782" w="11896923">
                  <a:moveTo>
                    <a:pt x="0" y="0"/>
                  </a:moveTo>
                  <a:lnTo>
                    <a:pt x="11896923" y="0"/>
                  </a:lnTo>
                  <a:lnTo>
                    <a:pt x="11896923" y="1043782"/>
                  </a:lnTo>
                  <a:lnTo>
                    <a:pt x="0" y="1043782"/>
                  </a:lnTo>
                  <a:close/>
                </a:path>
              </a:pathLst>
            </a:custGeom>
            <a:solidFill>
              <a:srgbClr val="000000">
                <a:alpha val="0"/>
              </a:srgbClr>
            </a:solidFill>
          </p:spPr>
        </p:sp>
        <p:sp>
          <p:nvSpPr>
            <p:cNvPr name="TextBox 18" id="18"/>
            <p:cNvSpPr txBox="true"/>
            <p:nvPr/>
          </p:nvSpPr>
          <p:spPr>
            <a:xfrm>
              <a:off x="0" y="-76200"/>
              <a:ext cx="11896923" cy="1119982"/>
            </a:xfrm>
            <a:prstGeom prst="rect">
              <a:avLst/>
            </a:prstGeom>
          </p:spPr>
          <p:txBody>
            <a:bodyPr anchor="t" rtlCol="false" tIns="0" lIns="0" bIns="0" rIns="0"/>
            <a:lstStyle/>
            <a:p>
              <a:pPr algn="l">
                <a:lnSpc>
                  <a:spcPts val="3062"/>
                </a:lnSpc>
              </a:pPr>
              <a:r>
                <a:rPr lang="en-US" sz="1874">
                  <a:solidFill>
                    <a:srgbClr val="E2E6E9"/>
                  </a:solidFill>
                  <a:latin typeface="Merriweather"/>
                  <a:ea typeface="Merriweather"/>
                  <a:cs typeface="Merriweather"/>
                  <a:sym typeface="Merriweather"/>
                </a:rPr>
                <a:t>Detect pedestrians, traffic signs, and obstacles, enabling safe navigation and real-time decision-making.</a:t>
              </a:r>
            </a:p>
          </p:txBody>
        </p:sp>
      </p:grpSp>
      <p:grpSp>
        <p:nvGrpSpPr>
          <p:cNvPr name="Group 19" id="19"/>
          <p:cNvGrpSpPr/>
          <p:nvPr/>
        </p:nvGrpSpPr>
        <p:grpSpPr>
          <a:xfrm rot="0">
            <a:off x="7709446" y="4448621"/>
            <a:ext cx="559891" cy="559891"/>
            <a:chOff x="0" y="0"/>
            <a:chExt cx="746522" cy="746522"/>
          </a:xfrm>
        </p:grpSpPr>
        <p:sp>
          <p:nvSpPr>
            <p:cNvPr name="Freeform 20" id="20"/>
            <p:cNvSpPr/>
            <p:nvPr/>
          </p:nvSpPr>
          <p:spPr>
            <a:xfrm flipH="false" flipV="false" rot="0">
              <a:off x="6350" y="6350"/>
              <a:ext cx="733806" cy="733806"/>
            </a:xfrm>
            <a:custGeom>
              <a:avLst/>
              <a:gdLst/>
              <a:ahLst/>
              <a:cxnLst/>
              <a:rect r="r" b="b" t="t" l="l"/>
              <a:pathLst>
                <a:path h="733806" w="733806">
                  <a:moveTo>
                    <a:pt x="0" y="137033"/>
                  </a:moveTo>
                  <a:cubicBezTo>
                    <a:pt x="0" y="61341"/>
                    <a:pt x="61341" y="0"/>
                    <a:pt x="137033" y="0"/>
                  </a:cubicBezTo>
                  <a:lnTo>
                    <a:pt x="596773" y="0"/>
                  </a:lnTo>
                  <a:cubicBezTo>
                    <a:pt x="672465" y="0"/>
                    <a:pt x="733806" y="61341"/>
                    <a:pt x="733806" y="137033"/>
                  </a:cubicBezTo>
                  <a:lnTo>
                    <a:pt x="733806" y="596773"/>
                  </a:lnTo>
                  <a:cubicBezTo>
                    <a:pt x="733806" y="672465"/>
                    <a:pt x="672465" y="733806"/>
                    <a:pt x="596773" y="733806"/>
                  </a:cubicBezTo>
                  <a:lnTo>
                    <a:pt x="137033" y="733806"/>
                  </a:lnTo>
                  <a:cubicBezTo>
                    <a:pt x="61341" y="733806"/>
                    <a:pt x="0" y="672465"/>
                    <a:pt x="0" y="596773"/>
                  </a:cubicBezTo>
                  <a:close/>
                </a:path>
              </a:pathLst>
            </a:custGeom>
            <a:solidFill>
              <a:srgbClr val="003180"/>
            </a:solidFill>
          </p:spPr>
        </p:sp>
        <p:sp>
          <p:nvSpPr>
            <p:cNvPr name="Freeform 21" id="21"/>
            <p:cNvSpPr/>
            <p:nvPr/>
          </p:nvSpPr>
          <p:spPr>
            <a:xfrm flipH="false" flipV="false" rot="0">
              <a:off x="0" y="0"/>
              <a:ext cx="746506" cy="746506"/>
            </a:xfrm>
            <a:custGeom>
              <a:avLst/>
              <a:gdLst/>
              <a:ahLst/>
              <a:cxnLst/>
              <a:rect r="r" b="b" t="t" l="l"/>
              <a:pathLst>
                <a:path h="746506" w="746506">
                  <a:moveTo>
                    <a:pt x="0" y="143383"/>
                  </a:moveTo>
                  <a:cubicBezTo>
                    <a:pt x="0" y="64135"/>
                    <a:pt x="64135" y="0"/>
                    <a:pt x="143383" y="0"/>
                  </a:cubicBezTo>
                  <a:lnTo>
                    <a:pt x="603123" y="0"/>
                  </a:lnTo>
                  <a:lnTo>
                    <a:pt x="603123" y="6350"/>
                  </a:lnTo>
                  <a:lnTo>
                    <a:pt x="603123" y="0"/>
                  </a:lnTo>
                  <a:cubicBezTo>
                    <a:pt x="682244" y="0"/>
                    <a:pt x="746506" y="64135"/>
                    <a:pt x="746506" y="143383"/>
                  </a:cubicBezTo>
                  <a:lnTo>
                    <a:pt x="740156" y="143383"/>
                  </a:lnTo>
                  <a:lnTo>
                    <a:pt x="746506" y="143383"/>
                  </a:lnTo>
                  <a:lnTo>
                    <a:pt x="746506" y="603123"/>
                  </a:lnTo>
                  <a:lnTo>
                    <a:pt x="740156" y="603123"/>
                  </a:lnTo>
                  <a:lnTo>
                    <a:pt x="746506" y="603123"/>
                  </a:lnTo>
                  <a:cubicBezTo>
                    <a:pt x="746506" y="682244"/>
                    <a:pt x="682371" y="746506"/>
                    <a:pt x="603123" y="746506"/>
                  </a:cubicBezTo>
                  <a:lnTo>
                    <a:pt x="603123" y="740156"/>
                  </a:lnTo>
                  <a:lnTo>
                    <a:pt x="603123" y="746506"/>
                  </a:lnTo>
                  <a:lnTo>
                    <a:pt x="143383" y="746506"/>
                  </a:lnTo>
                  <a:lnTo>
                    <a:pt x="143383" y="740156"/>
                  </a:lnTo>
                  <a:lnTo>
                    <a:pt x="143383" y="746506"/>
                  </a:lnTo>
                  <a:cubicBezTo>
                    <a:pt x="64135" y="746506"/>
                    <a:pt x="0" y="682371"/>
                    <a:pt x="0" y="603123"/>
                  </a:cubicBezTo>
                  <a:lnTo>
                    <a:pt x="0" y="143383"/>
                  </a:lnTo>
                  <a:lnTo>
                    <a:pt x="6350" y="143383"/>
                  </a:lnTo>
                  <a:lnTo>
                    <a:pt x="0" y="143383"/>
                  </a:lnTo>
                  <a:moveTo>
                    <a:pt x="12700" y="143383"/>
                  </a:moveTo>
                  <a:lnTo>
                    <a:pt x="12700" y="603123"/>
                  </a:lnTo>
                  <a:lnTo>
                    <a:pt x="6350" y="603123"/>
                  </a:lnTo>
                  <a:lnTo>
                    <a:pt x="12700" y="603123"/>
                  </a:lnTo>
                  <a:cubicBezTo>
                    <a:pt x="12700" y="675259"/>
                    <a:pt x="71247" y="733806"/>
                    <a:pt x="143383" y="733806"/>
                  </a:cubicBezTo>
                  <a:lnTo>
                    <a:pt x="603123" y="733806"/>
                  </a:lnTo>
                  <a:cubicBezTo>
                    <a:pt x="675259" y="733806"/>
                    <a:pt x="733806" y="675259"/>
                    <a:pt x="733806" y="603123"/>
                  </a:cubicBezTo>
                  <a:lnTo>
                    <a:pt x="733806" y="143383"/>
                  </a:lnTo>
                  <a:cubicBezTo>
                    <a:pt x="733806" y="71247"/>
                    <a:pt x="675386" y="12700"/>
                    <a:pt x="603123" y="12700"/>
                  </a:cubicBezTo>
                  <a:lnTo>
                    <a:pt x="143383" y="12700"/>
                  </a:lnTo>
                  <a:lnTo>
                    <a:pt x="143383" y="6350"/>
                  </a:lnTo>
                  <a:lnTo>
                    <a:pt x="143383" y="12700"/>
                  </a:lnTo>
                  <a:cubicBezTo>
                    <a:pt x="71247" y="12700"/>
                    <a:pt x="12700" y="71247"/>
                    <a:pt x="12700" y="143383"/>
                  </a:cubicBezTo>
                  <a:close/>
                </a:path>
              </a:pathLst>
            </a:custGeom>
            <a:solidFill>
              <a:srgbClr val="194A99"/>
            </a:solidFill>
          </p:spPr>
        </p:sp>
      </p:grpSp>
      <p:grpSp>
        <p:nvGrpSpPr>
          <p:cNvPr name="Group 22" id="22"/>
          <p:cNvGrpSpPr/>
          <p:nvPr/>
        </p:nvGrpSpPr>
        <p:grpSpPr>
          <a:xfrm rot="0">
            <a:off x="8509099" y="4537472"/>
            <a:ext cx="3057971" cy="382191"/>
            <a:chOff x="0" y="0"/>
            <a:chExt cx="4077295" cy="509588"/>
          </a:xfrm>
        </p:grpSpPr>
        <p:sp>
          <p:nvSpPr>
            <p:cNvPr name="Freeform 23" id="23"/>
            <p:cNvSpPr/>
            <p:nvPr/>
          </p:nvSpPr>
          <p:spPr>
            <a:xfrm flipH="false" flipV="false" rot="0">
              <a:off x="0" y="0"/>
              <a:ext cx="4077295" cy="509588"/>
            </a:xfrm>
            <a:custGeom>
              <a:avLst/>
              <a:gdLst/>
              <a:ahLst/>
              <a:cxnLst/>
              <a:rect r="r" b="b" t="t" l="l"/>
              <a:pathLst>
                <a:path h="509588" w="4077295">
                  <a:moveTo>
                    <a:pt x="0" y="0"/>
                  </a:moveTo>
                  <a:lnTo>
                    <a:pt x="4077295" y="0"/>
                  </a:lnTo>
                  <a:lnTo>
                    <a:pt x="4077295" y="509588"/>
                  </a:lnTo>
                  <a:lnTo>
                    <a:pt x="0" y="509588"/>
                  </a:lnTo>
                  <a:close/>
                </a:path>
              </a:pathLst>
            </a:custGeom>
            <a:solidFill>
              <a:srgbClr val="000000">
                <a:alpha val="0"/>
              </a:srgbClr>
            </a:solidFill>
          </p:spPr>
        </p:sp>
        <p:sp>
          <p:nvSpPr>
            <p:cNvPr name="TextBox 24" id="24"/>
            <p:cNvSpPr txBox="true"/>
            <p:nvPr/>
          </p:nvSpPr>
          <p:spPr>
            <a:xfrm>
              <a:off x="0" y="-19050"/>
              <a:ext cx="4077295" cy="528638"/>
            </a:xfrm>
            <a:prstGeom prst="rect">
              <a:avLst/>
            </a:prstGeom>
          </p:spPr>
          <p:txBody>
            <a:bodyPr anchor="t" rtlCol="false" tIns="0" lIns="0" bIns="0" rIns="0"/>
            <a:lstStyle/>
            <a:p>
              <a:pPr algn="l">
                <a:lnSpc>
                  <a:spcPts val="3000"/>
                </a:lnSpc>
              </a:pPr>
              <a:r>
                <a:rPr lang="en-US" sz="2375">
                  <a:solidFill>
                    <a:srgbClr val="E2E6E9"/>
                  </a:solidFill>
                  <a:latin typeface="Merriweather"/>
                  <a:ea typeface="Merriweather"/>
                  <a:cs typeface="Merriweather"/>
                  <a:sym typeface="Merriweather"/>
                </a:rPr>
                <a:t>Medical Imaging</a:t>
              </a:r>
            </a:p>
          </p:txBody>
        </p:sp>
      </p:grpSp>
      <p:grpSp>
        <p:nvGrpSpPr>
          <p:cNvPr name="Group 25" id="25"/>
          <p:cNvGrpSpPr/>
          <p:nvPr/>
        </p:nvGrpSpPr>
        <p:grpSpPr>
          <a:xfrm rot="0">
            <a:off x="8509099" y="5066408"/>
            <a:ext cx="8922692" cy="782836"/>
            <a:chOff x="0" y="0"/>
            <a:chExt cx="11896923" cy="1043782"/>
          </a:xfrm>
        </p:grpSpPr>
        <p:sp>
          <p:nvSpPr>
            <p:cNvPr name="Freeform 26" id="26"/>
            <p:cNvSpPr/>
            <p:nvPr/>
          </p:nvSpPr>
          <p:spPr>
            <a:xfrm flipH="false" flipV="false" rot="0">
              <a:off x="0" y="0"/>
              <a:ext cx="11896923" cy="1043782"/>
            </a:xfrm>
            <a:custGeom>
              <a:avLst/>
              <a:gdLst/>
              <a:ahLst/>
              <a:cxnLst/>
              <a:rect r="r" b="b" t="t" l="l"/>
              <a:pathLst>
                <a:path h="1043782" w="11896923">
                  <a:moveTo>
                    <a:pt x="0" y="0"/>
                  </a:moveTo>
                  <a:lnTo>
                    <a:pt x="11896923" y="0"/>
                  </a:lnTo>
                  <a:lnTo>
                    <a:pt x="11896923" y="1043782"/>
                  </a:lnTo>
                  <a:lnTo>
                    <a:pt x="0" y="1043782"/>
                  </a:lnTo>
                  <a:close/>
                </a:path>
              </a:pathLst>
            </a:custGeom>
            <a:solidFill>
              <a:srgbClr val="000000">
                <a:alpha val="0"/>
              </a:srgbClr>
            </a:solidFill>
          </p:spPr>
        </p:sp>
        <p:sp>
          <p:nvSpPr>
            <p:cNvPr name="TextBox 27" id="27"/>
            <p:cNvSpPr txBox="true"/>
            <p:nvPr/>
          </p:nvSpPr>
          <p:spPr>
            <a:xfrm>
              <a:off x="0" y="-76200"/>
              <a:ext cx="11896923" cy="1119982"/>
            </a:xfrm>
            <a:prstGeom prst="rect">
              <a:avLst/>
            </a:prstGeom>
          </p:spPr>
          <p:txBody>
            <a:bodyPr anchor="t" rtlCol="false" tIns="0" lIns="0" bIns="0" rIns="0"/>
            <a:lstStyle/>
            <a:p>
              <a:pPr algn="l">
                <a:lnSpc>
                  <a:spcPts val="3062"/>
                </a:lnSpc>
              </a:pPr>
              <a:r>
                <a:rPr lang="en-US" sz="1874">
                  <a:solidFill>
                    <a:srgbClr val="E2E6E9"/>
                  </a:solidFill>
                  <a:latin typeface="Merriweather"/>
                  <a:ea typeface="Merriweather"/>
                  <a:cs typeface="Merriweather"/>
                  <a:sym typeface="Merriweather"/>
                </a:rPr>
                <a:t>Support disease diagnosis and anomaly detection, such as identifying cancerous regions in radiology images.</a:t>
              </a:r>
            </a:p>
          </p:txBody>
        </p:sp>
      </p:grpSp>
      <p:grpSp>
        <p:nvGrpSpPr>
          <p:cNvPr name="Group 28" id="28"/>
          <p:cNvGrpSpPr/>
          <p:nvPr/>
        </p:nvGrpSpPr>
        <p:grpSpPr>
          <a:xfrm rot="0">
            <a:off x="7709446" y="6333679"/>
            <a:ext cx="559891" cy="559891"/>
            <a:chOff x="0" y="0"/>
            <a:chExt cx="746522" cy="746522"/>
          </a:xfrm>
        </p:grpSpPr>
        <p:sp>
          <p:nvSpPr>
            <p:cNvPr name="Freeform 29" id="29"/>
            <p:cNvSpPr/>
            <p:nvPr/>
          </p:nvSpPr>
          <p:spPr>
            <a:xfrm flipH="false" flipV="false" rot="0">
              <a:off x="6350" y="6350"/>
              <a:ext cx="733806" cy="733806"/>
            </a:xfrm>
            <a:custGeom>
              <a:avLst/>
              <a:gdLst/>
              <a:ahLst/>
              <a:cxnLst/>
              <a:rect r="r" b="b" t="t" l="l"/>
              <a:pathLst>
                <a:path h="733806" w="733806">
                  <a:moveTo>
                    <a:pt x="0" y="137033"/>
                  </a:moveTo>
                  <a:cubicBezTo>
                    <a:pt x="0" y="61341"/>
                    <a:pt x="61341" y="0"/>
                    <a:pt x="137033" y="0"/>
                  </a:cubicBezTo>
                  <a:lnTo>
                    <a:pt x="596773" y="0"/>
                  </a:lnTo>
                  <a:cubicBezTo>
                    <a:pt x="672465" y="0"/>
                    <a:pt x="733806" y="61341"/>
                    <a:pt x="733806" y="137033"/>
                  </a:cubicBezTo>
                  <a:lnTo>
                    <a:pt x="733806" y="596773"/>
                  </a:lnTo>
                  <a:cubicBezTo>
                    <a:pt x="733806" y="672465"/>
                    <a:pt x="672465" y="733806"/>
                    <a:pt x="596773" y="733806"/>
                  </a:cubicBezTo>
                  <a:lnTo>
                    <a:pt x="137033" y="733806"/>
                  </a:lnTo>
                  <a:cubicBezTo>
                    <a:pt x="61341" y="733806"/>
                    <a:pt x="0" y="672465"/>
                    <a:pt x="0" y="596773"/>
                  </a:cubicBezTo>
                  <a:close/>
                </a:path>
              </a:pathLst>
            </a:custGeom>
            <a:solidFill>
              <a:srgbClr val="003180"/>
            </a:solidFill>
          </p:spPr>
        </p:sp>
        <p:sp>
          <p:nvSpPr>
            <p:cNvPr name="Freeform 30" id="30"/>
            <p:cNvSpPr/>
            <p:nvPr/>
          </p:nvSpPr>
          <p:spPr>
            <a:xfrm flipH="false" flipV="false" rot="0">
              <a:off x="0" y="0"/>
              <a:ext cx="746506" cy="746506"/>
            </a:xfrm>
            <a:custGeom>
              <a:avLst/>
              <a:gdLst/>
              <a:ahLst/>
              <a:cxnLst/>
              <a:rect r="r" b="b" t="t" l="l"/>
              <a:pathLst>
                <a:path h="746506" w="746506">
                  <a:moveTo>
                    <a:pt x="0" y="143383"/>
                  </a:moveTo>
                  <a:cubicBezTo>
                    <a:pt x="0" y="64135"/>
                    <a:pt x="64135" y="0"/>
                    <a:pt x="143383" y="0"/>
                  </a:cubicBezTo>
                  <a:lnTo>
                    <a:pt x="603123" y="0"/>
                  </a:lnTo>
                  <a:lnTo>
                    <a:pt x="603123" y="6350"/>
                  </a:lnTo>
                  <a:lnTo>
                    <a:pt x="603123" y="0"/>
                  </a:lnTo>
                  <a:cubicBezTo>
                    <a:pt x="682244" y="0"/>
                    <a:pt x="746506" y="64135"/>
                    <a:pt x="746506" y="143383"/>
                  </a:cubicBezTo>
                  <a:lnTo>
                    <a:pt x="740156" y="143383"/>
                  </a:lnTo>
                  <a:lnTo>
                    <a:pt x="746506" y="143383"/>
                  </a:lnTo>
                  <a:lnTo>
                    <a:pt x="746506" y="603123"/>
                  </a:lnTo>
                  <a:lnTo>
                    <a:pt x="740156" y="603123"/>
                  </a:lnTo>
                  <a:lnTo>
                    <a:pt x="746506" y="603123"/>
                  </a:lnTo>
                  <a:cubicBezTo>
                    <a:pt x="746506" y="682244"/>
                    <a:pt x="682371" y="746506"/>
                    <a:pt x="603123" y="746506"/>
                  </a:cubicBezTo>
                  <a:lnTo>
                    <a:pt x="603123" y="740156"/>
                  </a:lnTo>
                  <a:lnTo>
                    <a:pt x="603123" y="746506"/>
                  </a:lnTo>
                  <a:lnTo>
                    <a:pt x="143383" y="746506"/>
                  </a:lnTo>
                  <a:lnTo>
                    <a:pt x="143383" y="740156"/>
                  </a:lnTo>
                  <a:lnTo>
                    <a:pt x="143383" y="746506"/>
                  </a:lnTo>
                  <a:cubicBezTo>
                    <a:pt x="64135" y="746506"/>
                    <a:pt x="0" y="682371"/>
                    <a:pt x="0" y="603123"/>
                  </a:cubicBezTo>
                  <a:lnTo>
                    <a:pt x="0" y="143383"/>
                  </a:lnTo>
                  <a:lnTo>
                    <a:pt x="6350" y="143383"/>
                  </a:lnTo>
                  <a:lnTo>
                    <a:pt x="0" y="143383"/>
                  </a:lnTo>
                  <a:moveTo>
                    <a:pt x="12700" y="143383"/>
                  </a:moveTo>
                  <a:lnTo>
                    <a:pt x="12700" y="603123"/>
                  </a:lnTo>
                  <a:lnTo>
                    <a:pt x="6350" y="603123"/>
                  </a:lnTo>
                  <a:lnTo>
                    <a:pt x="12700" y="603123"/>
                  </a:lnTo>
                  <a:cubicBezTo>
                    <a:pt x="12700" y="675259"/>
                    <a:pt x="71247" y="733806"/>
                    <a:pt x="143383" y="733806"/>
                  </a:cubicBezTo>
                  <a:lnTo>
                    <a:pt x="603123" y="733806"/>
                  </a:lnTo>
                  <a:cubicBezTo>
                    <a:pt x="675259" y="733806"/>
                    <a:pt x="733806" y="675259"/>
                    <a:pt x="733806" y="603123"/>
                  </a:cubicBezTo>
                  <a:lnTo>
                    <a:pt x="733806" y="143383"/>
                  </a:lnTo>
                  <a:cubicBezTo>
                    <a:pt x="733806" y="71247"/>
                    <a:pt x="675386" y="12700"/>
                    <a:pt x="603123" y="12700"/>
                  </a:cubicBezTo>
                  <a:lnTo>
                    <a:pt x="143383" y="12700"/>
                  </a:lnTo>
                  <a:lnTo>
                    <a:pt x="143383" y="6350"/>
                  </a:lnTo>
                  <a:lnTo>
                    <a:pt x="143383" y="12700"/>
                  </a:lnTo>
                  <a:cubicBezTo>
                    <a:pt x="71247" y="12700"/>
                    <a:pt x="12700" y="71247"/>
                    <a:pt x="12700" y="143383"/>
                  </a:cubicBezTo>
                  <a:close/>
                </a:path>
              </a:pathLst>
            </a:custGeom>
            <a:solidFill>
              <a:srgbClr val="194A99"/>
            </a:solidFill>
          </p:spPr>
        </p:sp>
      </p:grpSp>
      <p:grpSp>
        <p:nvGrpSpPr>
          <p:cNvPr name="Group 31" id="31"/>
          <p:cNvGrpSpPr/>
          <p:nvPr/>
        </p:nvGrpSpPr>
        <p:grpSpPr>
          <a:xfrm rot="0">
            <a:off x="8509099" y="6422529"/>
            <a:ext cx="3057971" cy="382191"/>
            <a:chOff x="0" y="0"/>
            <a:chExt cx="4077295" cy="509588"/>
          </a:xfrm>
        </p:grpSpPr>
        <p:sp>
          <p:nvSpPr>
            <p:cNvPr name="Freeform 32" id="32"/>
            <p:cNvSpPr/>
            <p:nvPr/>
          </p:nvSpPr>
          <p:spPr>
            <a:xfrm flipH="false" flipV="false" rot="0">
              <a:off x="0" y="0"/>
              <a:ext cx="4077295" cy="509588"/>
            </a:xfrm>
            <a:custGeom>
              <a:avLst/>
              <a:gdLst/>
              <a:ahLst/>
              <a:cxnLst/>
              <a:rect r="r" b="b" t="t" l="l"/>
              <a:pathLst>
                <a:path h="509588" w="4077295">
                  <a:moveTo>
                    <a:pt x="0" y="0"/>
                  </a:moveTo>
                  <a:lnTo>
                    <a:pt x="4077295" y="0"/>
                  </a:lnTo>
                  <a:lnTo>
                    <a:pt x="4077295" y="509588"/>
                  </a:lnTo>
                  <a:lnTo>
                    <a:pt x="0" y="509588"/>
                  </a:lnTo>
                  <a:close/>
                </a:path>
              </a:pathLst>
            </a:custGeom>
            <a:solidFill>
              <a:srgbClr val="000000">
                <a:alpha val="0"/>
              </a:srgbClr>
            </a:solidFill>
          </p:spPr>
        </p:sp>
        <p:sp>
          <p:nvSpPr>
            <p:cNvPr name="TextBox 33" id="33"/>
            <p:cNvSpPr txBox="true"/>
            <p:nvPr/>
          </p:nvSpPr>
          <p:spPr>
            <a:xfrm>
              <a:off x="0" y="-19050"/>
              <a:ext cx="4077295" cy="528638"/>
            </a:xfrm>
            <a:prstGeom prst="rect">
              <a:avLst/>
            </a:prstGeom>
          </p:spPr>
          <p:txBody>
            <a:bodyPr anchor="t" rtlCol="false" tIns="0" lIns="0" bIns="0" rIns="0"/>
            <a:lstStyle/>
            <a:p>
              <a:pPr algn="l">
                <a:lnSpc>
                  <a:spcPts val="3000"/>
                </a:lnSpc>
              </a:pPr>
              <a:r>
                <a:rPr lang="en-US" sz="2375">
                  <a:solidFill>
                    <a:srgbClr val="E2E6E9"/>
                  </a:solidFill>
                  <a:latin typeface="Merriweather"/>
                  <a:ea typeface="Merriweather"/>
                  <a:cs typeface="Merriweather"/>
                  <a:sym typeface="Merriweather"/>
                </a:rPr>
                <a:t>Security</a:t>
              </a:r>
            </a:p>
          </p:txBody>
        </p:sp>
      </p:grpSp>
      <p:grpSp>
        <p:nvGrpSpPr>
          <p:cNvPr name="Group 34" id="34"/>
          <p:cNvGrpSpPr/>
          <p:nvPr/>
        </p:nvGrpSpPr>
        <p:grpSpPr>
          <a:xfrm rot="0">
            <a:off x="8509099" y="6951464"/>
            <a:ext cx="8922692" cy="782836"/>
            <a:chOff x="0" y="0"/>
            <a:chExt cx="11896923" cy="1043782"/>
          </a:xfrm>
        </p:grpSpPr>
        <p:sp>
          <p:nvSpPr>
            <p:cNvPr name="Freeform 35" id="35"/>
            <p:cNvSpPr/>
            <p:nvPr/>
          </p:nvSpPr>
          <p:spPr>
            <a:xfrm flipH="false" flipV="false" rot="0">
              <a:off x="0" y="0"/>
              <a:ext cx="11896923" cy="1043782"/>
            </a:xfrm>
            <a:custGeom>
              <a:avLst/>
              <a:gdLst/>
              <a:ahLst/>
              <a:cxnLst/>
              <a:rect r="r" b="b" t="t" l="l"/>
              <a:pathLst>
                <a:path h="1043782" w="11896923">
                  <a:moveTo>
                    <a:pt x="0" y="0"/>
                  </a:moveTo>
                  <a:lnTo>
                    <a:pt x="11896923" y="0"/>
                  </a:lnTo>
                  <a:lnTo>
                    <a:pt x="11896923" y="1043782"/>
                  </a:lnTo>
                  <a:lnTo>
                    <a:pt x="0" y="1043782"/>
                  </a:lnTo>
                  <a:close/>
                </a:path>
              </a:pathLst>
            </a:custGeom>
            <a:solidFill>
              <a:srgbClr val="000000">
                <a:alpha val="0"/>
              </a:srgbClr>
            </a:solidFill>
          </p:spPr>
        </p:sp>
        <p:sp>
          <p:nvSpPr>
            <p:cNvPr name="TextBox 36" id="36"/>
            <p:cNvSpPr txBox="true"/>
            <p:nvPr/>
          </p:nvSpPr>
          <p:spPr>
            <a:xfrm>
              <a:off x="0" y="-76200"/>
              <a:ext cx="11896923" cy="1119982"/>
            </a:xfrm>
            <a:prstGeom prst="rect">
              <a:avLst/>
            </a:prstGeom>
          </p:spPr>
          <p:txBody>
            <a:bodyPr anchor="t" rtlCol="false" tIns="0" lIns="0" bIns="0" rIns="0"/>
            <a:lstStyle/>
            <a:p>
              <a:pPr algn="l">
                <a:lnSpc>
                  <a:spcPts val="3062"/>
                </a:lnSpc>
              </a:pPr>
              <a:r>
                <a:rPr lang="en-US" sz="1874">
                  <a:solidFill>
                    <a:srgbClr val="E2E6E9"/>
                  </a:solidFill>
                  <a:latin typeface="Merriweather"/>
                  <a:ea typeface="Merriweather"/>
                  <a:cs typeface="Merriweather"/>
                  <a:sym typeface="Merriweather"/>
                </a:rPr>
                <a:t>Enhance surveillance and facial recognition systems for improved safety and access control.</a:t>
              </a:r>
            </a:p>
          </p:txBody>
        </p:sp>
      </p:grpSp>
      <p:grpSp>
        <p:nvGrpSpPr>
          <p:cNvPr name="Group 37" id="37"/>
          <p:cNvGrpSpPr/>
          <p:nvPr/>
        </p:nvGrpSpPr>
        <p:grpSpPr>
          <a:xfrm rot="0">
            <a:off x="7709446" y="8218735"/>
            <a:ext cx="559891" cy="559891"/>
            <a:chOff x="0" y="0"/>
            <a:chExt cx="746522" cy="746522"/>
          </a:xfrm>
        </p:grpSpPr>
        <p:sp>
          <p:nvSpPr>
            <p:cNvPr name="Freeform 38" id="38"/>
            <p:cNvSpPr/>
            <p:nvPr/>
          </p:nvSpPr>
          <p:spPr>
            <a:xfrm flipH="false" flipV="false" rot="0">
              <a:off x="6350" y="6350"/>
              <a:ext cx="733806" cy="733806"/>
            </a:xfrm>
            <a:custGeom>
              <a:avLst/>
              <a:gdLst/>
              <a:ahLst/>
              <a:cxnLst/>
              <a:rect r="r" b="b" t="t" l="l"/>
              <a:pathLst>
                <a:path h="733806" w="733806">
                  <a:moveTo>
                    <a:pt x="0" y="137033"/>
                  </a:moveTo>
                  <a:cubicBezTo>
                    <a:pt x="0" y="61341"/>
                    <a:pt x="61341" y="0"/>
                    <a:pt x="137033" y="0"/>
                  </a:cubicBezTo>
                  <a:lnTo>
                    <a:pt x="596773" y="0"/>
                  </a:lnTo>
                  <a:cubicBezTo>
                    <a:pt x="672465" y="0"/>
                    <a:pt x="733806" y="61341"/>
                    <a:pt x="733806" y="137033"/>
                  </a:cubicBezTo>
                  <a:lnTo>
                    <a:pt x="733806" y="596773"/>
                  </a:lnTo>
                  <a:cubicBezTo>
                    <a:pt x="733806" y="672465"/>
                    <a:pt x="672465" y="733806"/>
                    <a:pt x="596773" y="733806"/>
                  </a:cubicBezTo>
                  <a:lnTo>
                    <a:pt x="137033" y="733806"/>
                  </a:lnTo>
                  <a:cubicBezTo>
                    <a:pt x="61341" y="733806"/>
                    <a:pt x="0" y="672465"/>
                    <a:pt x="0" y="596773"/>
                  </a:cubicBezTo>
                  <a:close/>
                </a:path>
              </a:pathLst>
            </a:custGeom>
            <a:solidFill>
              <a:srgbClr val="003180"/>
            </a:solidFill>
          </p:spPr>
        </p:sp>
        <p:sp>
          <p:nvSpPr>
            <p:cNvPr name="Freeform 39" id="39"/>
            <p:cNvSpPr/>
            <p:nvPr/>
          </p:nvSpPr>
          <p:spPr>
            <a:xfrm flipH="false" flipV="false" rot="0">
              <a:off x="0" y="0"/>
              <a:ext cx="746506" cy="746506"/>
            </a:xfrm>
            <a:custGeom>
              <a:avLst/>
              <a:gdLst/>
              <a:ahLst/>
              <a:cxnLst/>
              <a:rect r="r" b="b" t="t" l="l"/>
              <a:pathLst>
                <a:path h="746506" w="746506">
                  <a:moveTo>
                    <a:pt x="0" y="143383"/>
                  </a:moveTo>
                  <a:cubicBezTo>
                    <a:pt x="0" y="64135"/>
                    <a:pt x="64135" y="0"/>
                    <a:pt x="143383" y="0"/>
                  </a:cubicBezTo>
                  <a:lnTo>
                    <a:pt x="603123" y="0"/>
                  </a:lnTo>
                  <a:lnTo>
                    <a:pt x="603123" y="6350"/>
                  </a:lnTo>
                  <a:lnTo>
                    <a:pt x="603123" y="0"/>
                  </a:lnTo>
                  <a:cubicBezTo>
                    <a:pt x="682244" y="0"/>
                    <a:pt x="746506" y="64135"/>
                    <a:pt x="746506" y="143383"/>
                  </a:cubicBezTo>
                  <a:lnTo>
                    <a:pt x="740156" y="143383"/>
                  </a:lnTo>
                  <a:lnTo>
                    <a:pt x="746506" y="143383"/>
                  </a:lnTo>
                  <a:lnTo>
                    <a:pt x="746506" y="603123"/>
                  </a:lnTo>
                  <a:lnTo>
                    <a:pt x="740156" y="603123"/>
                  </a:lnTo>
                  <a:lnTo>
                    <a:pt x="746506" y="603123"/>
                  </a:lnTo>
                  <a:cubicBezTo>
                    <a:pt x="746506" y="682244"/>
                    <a:pt x="682371" y="746506"/>
                    <a:pt x="603123" y="746506"/>
                  </a:cubicBezTo>
                  <a:lnTo>
                    <a:pt x="603123" y="740156"/>
                  </a:lnTo>
                  <a:lnTo>
                    <a:pt x="603123" y="746506"/>
                  </a:lnTo>
                  <a:lnTo>
                    <a:pt x="143383" y="746506"/>
                  </a:lnTo>
                  <a:lnTo>
                    <a:pt x="143383" y="740156"/>
                  </a:lnTo>
                  <a:lnTo>
                    <a:pt x="143383" y="746506"/>
                  </a:lnTo>
                  <a:cubicBezTo>
                    <a:pt x="64135" y="746506"/>
                    <a:pt x="0" y="682371"/>
                    <a:pt x="0" y="603123"/>
                  </a:cubicBezTo>
                  <a:lnTo>
                    <a:pt x="0" y="143383"/>
                  </a:lnTo>
                  <a:lnTo>
                    <a:pt x="6350" y="143383"/>
                  </a:lnTo>
                  <a:lnTo>
                    <a:pt x="0" y="143383"/>
                  </a:lnTo>
                  <a:moveTo>
                    <a:pt x="12700" y="143383"/>
                  </a:moveTo>
                  <a:lnTo>
                    <a:pt x="12700" y="603123"/>
                  </a:lnTo>
                  <a:lnTo>
                    <a:pt x="6350" y="603123"/>
                  </a:lnTo>
                  <a:lnTo>
                    <a:pt x="12700" y="603123"/>
                  </a:lnTo>
                  <a:cubicBezTo>
                    <a:pt x="12700" y="675259"/>
                    <a:pt x="71247" y="733806"/>
                    <a:pt x="143383" y="733806"/>
                  </a:cubicBezTo>
                  <a:lnTo>
                    <a:pt x="603123" y="733806"/>
                  </a:lnTo>
                  <a:cubicBezTo>
                    <a:pt x="675259" y="733806"/>
                    <a:pt x="733806" y="675259"/>
                    <a:pt x="733806" y="603123"/>
                  </a:cubicBezTo>
                  <a:lnTo>
                    <a:pt x="733806" y="143383"/>
                  </a:lnTo>
                  <a:cubicBezTo>
                    <a:pt x="733806" y="71247"/>
                    <a:pt x="675386" y="12700"/>
                    <a:pt x="603123" y="12700"/>
                  </a:cubicBezTo>
                  <a:lnTo>
                    <a:pt x="143383" y="12700"/>
                  </a:lnTo>
                  <a:lnTo>
                    <a:pt x="143383" y="6350"/>
                  </a:lnTo>
                  <a:lnTo>
                    <a:pt x="143383" y="12700"/>
                  </a:lnTo>
                  <a:cubicBezTo>
                    <a:pt x="71247" y="12700"/>
                    <a:pt x="12700" y="71247"/>
                    <a:pt x="12700" y="143383"/>
                  </a:cubicBezTo>
                  <a:close/>
                </a:path>
              </a:pathLst>
            </a:custGeom>
            <a:solidFill>
              <a:srgbClr val="194A99"/>
            </a:solidFill>
          </p:spPr>
        </p:sp>
      </p:grpSp>
      <p:grpSp>
        <p:nvGrpSpPr>
          <p:cNvPr name="Group 40" id="40"/>
          <p:cNvGrpSpPr/>
          <p:nvPr/>
        </p:nvGrpSpPr>
        <p:grpSpPr>
          <a:xfrm rot="0">
            <a:off x="8509099" y="8307586"/>
            <a:ext cx="3057971" cy="382191"/>
            <a:chOff x="0" y="0"/>
            <a:chExt cx="4077295" cy="509588"/>
          </a:xfrm>
        </p:grpSpPr>
        <p:sp>
          <p:nvSpPr>
            <p:cNvPr name="Freeform 41" id="41"/>
            <p:cNvSpPr/>
            <p:nvPr/>
          </p:nvSpPr>
          <p:spPr>
            <a:xfrm flipH="false" flipV="false" rot="0">
              <a:off x="0" y="0"/>
              <a:ext cx="4077295" cy="509588"/>
            </a:xfrm>
            <a:custGeom>
              <a:avLst/>
              <a:gdLst/>
              <a:ahLst/>
              <a:cxnLst/>
              <a:rect r="r" b="b" t="t" l="l"/>
              <a:pathLst>
                <a:path h="509588" w="4077295">
                  <a:moveTo>
                    <a:pt x="0" y="0"/>
                  </a:moveTo>
                  <a:lnTo>
                    <a:pt x="4077295" y="0"/>
                  </a:lnTo>
                  <a:lnTo>
                    <a:pt x="4077295" y="509588"/>
                  </a:lnTo>
                  <a:lnTo>
                    <a:pt x="0" y="509588"/>
                  </a:lnTo>
                  <a:close/>
                </a:path>
              </a:pathLst>
            </a:custGeom>
            <a:solidFill>
              <a:srgbClr val="000000">
                <a:alpha val="0"/>
              </a:srgbClr>
            </a:solidFill>
          </p:spPr>
        </p:sp>
        <p:sp>
          <p:nvSpPr>
            <p:cNvPr name="TextBox 42" id="42"/>
            <p:cNvSpPr txBox="true"/>
            <p:nvPr/>
          </p:nvSpPr>
          <p:spPr>
            <a:xfrm>
              <a:off x="0" y="-19050"/>
              <a:ext cx="4077295" cy="528638"/>
            </a:xfrm>
            <a:prstGeom prst="rect">
              <a:avLst/>
            </a:prstGeom>
          </p:spPr>
          <p:txBody>
            <a:bodyPr anchor="t" rtlCol="false" tIns="0" lIns="0" bIns="0" rIns="0"/>
            <a:lstStyle/>
            <a:p>
              <a:pPr algn="l">
                <a:lnSpc>
                  <a:spcPts val="3000"/>
                </a:lnSpc>
              </a:pPr>
              <a:r>
                <a:rPr lang="en-US" sz="2375">
                  <a:solidFill>
                    <a:srgbClr val="E2E6E9"/>
                  </a:solidFill>
                  <a:latin typeface="Merriweather"/>
                  <a:ea typeface="Merriweather"/>
                  <a:cs typeface="Merriweather"/>
                  <a:sym typeface="Merriweather"/>
                </a:rPr>
                <a:t>Retail</a:t>
              </a:r>
            </a:p>
          </p:txBody>
        </p:sp>
      </p:grpSp>
      <p:grpSp>
        <p:nvGrpSpPr>
          <p:cNvPr name="Group 43" id="43"/>
          <p:cNvGrpSpPr/>
          <p:nvPr/>
        </p:nvGrpSpPr>
        <p:grpSpPr>
          <a:xfrm rot="0">
            <a:off x="8509099" y="8836521"/>
            <a:ext cx="8922692" cy="782836"/>
            <a:chOff x="0" y="0"/>
            <a:chExt cx="11896923" cy="1043782"/>
          </a:xfrm>
        </p:grpSpPr>
        <p:sp>
          <p:nvSpPr>
            <p:cNvPr name="Freeform 44" id="44"/>
            <p:cNvSpPr/>
            <p:nvPr/>
          </p:nvSpPr>
          <p:spPr>
            <a:xfrm flipH="false" flipV="false" rot="0">
              <a:off x="0" y="0"/>
              <a:ext cx="11896923" cy="1043782"/>
            </a:xfrm>
            <a:custGeom>
              <a:avLst/>
              <a:gdLst/>
              <a:ahLst/>
              <a:cxnLst/>
              <a:rect r="r" b="b" t="t" l="l"/>
              <a:pathLst>
                <a:path h="1043782" w="11896923">
                  <a:moveTo>
                    <a:pt x="0" y="0"/>
                  </a:moveTo>
                  <a:lnTo>
                    <a:pt x="11896923" y="0"/>
                  </a:lnTo>
                  <a:lnTo>
                    <a:pt x="11896923" y="1043782"/>
                  </a:lnTo>
                  <a:lnTo>
                    <a:pt x="0" y="1043782"/>
                  </a:lnTo>
                  <a:close/>
                </a:path>
              </a:pathLst>
            </a:custGeom>
            <a:solidFill>
              <a:srgbClr val="000000">
                <a:alpha val="0"/>
              </a:srgbClr>
            </a:solidFill>
          </p:spPr>
        </p:sp>
        <p:sp>
          <p:nvSpPr>
            <p:cNvPr name="TextBox 45" id="45"/>
            <p:cNvSpPr txBox="true"/>
            <p:nvPr/>
          </p:nvSpPr>
          <p:spPr>
            <a:xfrm>
              <a:off x="0" y="-76200"/>
              <a:ext cx="11896923" cy="1119982"/>
            </a:xfrm>
            <a:prstGeom prst="rect">
              <a:avLst/>
            </a:prstGeom>
          </p:spPr>
          <p:txBody>
            <a:bodyPr anchor="t" rtlCol="false" tIns="0" lIns="0" bIns="0" rIns="0"/>
            <a:lstStyle/>
            <a:p>
              <a:pPr algn="l">
                <a:lnSpc>
                  <a:spcPts val="3062"/>
                </a:lnSpc>
              </a:pPr>
              <a:r>
                <a:rPr lang="en-US" sz="1874">
                  <a:solidFill>
                    <a:srgbClr val="E2E6E9"/>
                  </a:solidFill>
                  <a:latin typeface="Merriweather"/>
                  <a:ea typeface="Merriweather"/>
                  <a:cs typeface="Merriweather"/>
                  <a:sym typeface="Merriweather"/>
                </a:rPr>
                <a:t>Automate product recognition and checkout processes to streamline operations and improve customer experience.</a:t>
              </a:r>
            </a:p>
          </p:txBody>
        </p:sp>
      </p:grpSp>
      <p:grpSp>
        <p:nvGrpSpPr>
          <p:cNvPr name="Group 46" id="46"/>
          <p:cNvGrpSpPr/>
          <p:nvPr/>
        </p:nvGrpSpPr>
        <p:grpSpPr>
          <a:xfrm rot="0">
            <a:off x="16254746" y="9597272"/>
            <a:ext cx="1800559" cy="697665"/>
            <a:chOff x="0" y="0"/>
            <a:chExt cx="2400745" cy="930220"/>
          </a:xfrm>
        </p:grpSpPr>
        <p:sp>
          <p:nvSpPr>
            <p:cNvPr name="Freeform 47" id="47"/>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48" id="48"/>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79748" y="2425154"/>
            <a:ext cx="11542960" cy="964109"/>
            <a:chOff x="0" y="0"/>
            <a:chExt cx="15390613" cy="1285478"/>
          </a:xfrm>
        </p:grpSpPr>
        <p:sp>
          <p:nvSpPr>
            <p:cNvPr name="Freeform 7" id="7"/>
            <p:cNvSpPr/>
            <p:nvPr/>
          </p:nvSpPr>
          <p:spPr>
            <a:xfrm flipH="false" flipV="false" rot="0">
              <a:off x="0" y="0"/>
              <a:ext cx="15390614" cy="1285478"/>
            </a:xfrm>
            <a:custGeom>
              <a:avLst/>
              <a:gdLst/>
              <a:ahLst/>
              <a:cxnLst/>
              <a:rect r="r" b="b" t="t" l="l"/>
              <a:pathLst>
                <a:path h="1285478" w="15390614">
                  <a:moveTo>
                    <a:pt x="0" y="0"/>
                  </a:moveTo>
                  <a:lnTo>
                    <a:pt x="15390614" y="0"/>
                  </a:lnTo>
                  <a:lnTo>
                    <a:pt x="15390614" y="1285478"/>
                  </a:lnTo>
                  <a:lnTo>
                    <a:pt x="0" y="1285478"/>
                  </a:lnTo>
                  <a:close/>
                </a:path>
              </a:pathLst>
            </a:custGeom>
            <a:solidFill>
              <a:srgbClr val="000000">
                <a:alpha val="0"/>
              </a:srgbClr>
            </a:solidFill>
          </p:spPr>
        </p:sp>
        <p:sp>
          <p:nvSpPr>
            <p:cNvPr name="TextBox 8" id="8"/>
            <p:cNvSpPr txBox="true"/>
            <p:nvPr/>
          </p:nvSpPr>
          <p:spPr>
            <a:xfrm>
              <a:off x="0" y="-28575"/>
              <a:ext cx="15390613" cy="1314053"/>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Conclusion and Key Takeaways</a:t>
              </a:r>
            </a:p>
          </p:txBody>
        </p:sp>
      </p:grpSp>
      <p:grpSp>
        <p:nvGrpSpPr>
          <p:cNvPr name="Group 9" id="9"/>
          <p:cNvGrpSpPr/>
          <p:nvPr/>
        </p:nvGrpSpPr>
        <p:grpSpPr>
          <a:xfrm rot="0">
            <a:off x="1079748" y="4129534"/>
            <a:ext cx="7687866" cy="3454599"/>
            <a:chOff x="0" y="0"/>
            <a:chExt cx="10250488" cy="4606132"/>
          </a:xfrm>
        </p:grpSpPr>
        <p:sp>
          <p:nvSpPr>
            <p:cNvPr name="Freeform 10" id="10"/>
            <p:cNvSpPr/>
            <p:nvPr/>
          </p:nvSpPr>
          <p:spPr>
            <a:xfrm flipH="false" flipV="false" rot="0">
              <a:off x="0" y="0"/>
              <a:ext cx="10250488" cy="4606132"/>
            </a:xfrm>
            <a:custGeom>
              <a:avLst/>
              <a:gdLst/>
              <a:ahLst/>
              <a:cxnLst/>
              <a:rect r="r" b="b" t="t" l="l"/>
              <a:pathLst>
                <a:path h="4606132" w="10250488">
                  <a:moveTo>
                    <a:pt x="0" y="0"/>
                  </a:moveTo>
                  <a:lnTo>
                    <a:pt x="10250488" y="0"/>
                  </a:lnTo>
                  <a:lnTo>
                    <a:pt x="10250488" y="4606132"/>
                  </a:lnTo>
                  <a:lnTo>
                    <a:pt x="0" y="4606132"/>
                  </a:lnTo>
                  <a:close/>
                </a:path>
              </a:pathLst>
            </a:custGeom>
            <a:solidFill>
              <a:srgbClr val="000000">
                <a:alpha val="0"/>
              </a:srgbClr>
            </a:solidFill>
          </p:spPr>
        </p:sp>
        <p:sp>
          <p:nvSpPr>
            <p:cNvPr name="TextBox 11" id="11"/>
            <p:cNvSpPr txBox="true"/>
            <p:nvPr/>
          </p:nvSpPr>
          <p:spPr>
            <a:xfrm>
              <a:off x="0" y="-95250"/>
              <a:ext cx="10250488" cy="4701382"/>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Object classification remains a cornerstone of computer vision with transformative impacts across numerous sectors. The transition from traditional machine learning to deep learning algorithms has led to significant performance gains, enabling more accurate and resilient recognition capabilities.</a:t>
              </a:r>
            </a:p>
          </p:txBody>
        </p:sp>
      </p:grpSp>
      <p:grpSp>
        <p:nvGrpSpPr>
          <p:cNvPr name="Group 12" id="12"/>
          <p:cNvGrpSpPr/>
          <p:nvPr/>
        </p:nvGrpSpPr>
        <p:grpSpPr>
          <a:xfrm rot="0">
            <a:off x="9529911" y="4129534"/>
            <a:ext cx="7687866" cy="2961085"/>
            <a:chOff x="0" y="0"/>
            <a:chExt cx="10250488" cy="3948113"/>
          </a:xfrm>
        </p:grpSpPr>
        <p:sp>
          <p:nvSpPr>
            <p:cNvPr name="Freeform 13" id="13"/>
            <p:cNvSpPr/>
            <p:nvPr/>
          </p:nvSpPr>
          <p:spPr>
            <a:xfrm flipH="false" flipV="false" rot="0">
              <a:off x="0" y="0"/>
              <a:ext cx="10250488" cy="3948113"/>
            </a:xfrm>
            <a:custGeom>
              <a:avLst/>
              <a:gdLst/>
              <a:ahLst/>
              <a:cxnLst/>
              <a:rect r="r" b="b" t="t" l="l"/>
              <a:pathLst>
                <a:path h="3948113" w="10250488">
                  <a:moveTo>
                    <a:pt x="0" y="0"/>
                  </a:moveTo>
                  <a:lnTo>
                    <a:pt x="10250488" y="0"/>
                  </a:lnTo>
                  <a:lnTo>
                    <a:pt x="10250488" y="3948113"/>
                  </a:lnTo>
                  <a:lnTo>
                    <a:pt x="0" y="3948113"/>
                  </a:lnTo>
                  <a:close/>
                </a:path>
              </a:pathLst>
            </a:custGeom>
            <a:solidFill>
              <a:srgbClr val="000000">
                <a:alpha val="0"/>
              </a:srgbClr>
            </a:solidFill>
          </p:spPr>
        </p:sp>
        <p:sp>
          <p:nvSpPr>
            <p:cNvPr name="TextBox 14" id="14"/>
            <p:cNvSpPr txBox="true"/>
            <p:nvPr/>
          </p:nvSpPr>
          <p:spPr>
            <a:xfrm>
              <a:off x="0" y="-95250"/>
              <a:ext cx="10250488" cy="4043363"/>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Looking ahead, ongoing research is focused on improving efficiency, handling more complex scenarios, and integrating object classification into broader AI systems, promising exciting advances in automated perception and intelligent decision making.</a:t>
              </a:r>
            </a:p>
          </p:txBody>
        </p:sp>
      </p:grpSp>
      <p:grpSp>
        <p:nvGrpSpPr>
          <p:cNvPr name="Group 15" id="15"/>
          <p:cNvGrpSpPr/>
          <p:nvPr/>
        </p:nvGrpSpPr>
        <p:grpSpPr>
          <a:xfrm rot="0">
            <a:off x="16234694" y="9597272"/>
            <a:ext cx="1800559" cy="697665"/>
            <a:chOff x="0" y="0"/>
            <a:chExt cx="2400745" cy="930220"/>
          </a:xfrm>
        </p:grpSpPr>
        <p:sp>
          <p:nvSpPr>
            <p:cNvPr name="Freeform 16" id="16"/>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17" id="17"/>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Thank You Template For Ppt"/>
          <p:cNvSpPr/>
          <p:nvPr/>
        </p:nvSpPr>
        <p:spPr>
          <a:xfrm flipH="false" flipV="false" rot="0">
            <a:off x="249544" y="180474"/>
            <a:ext cx="17817876" cy="10106526"/>
          </a:xfrm>
          <a:custGeom>
            <a:avLst/>
            <a:gdLst/>
            <a:ahLst/>
            <a:cxnLst/>
            <a:rect r="r" b="b" t="t" l="l"/>
            <a:pathLst>
              <a:path h="10106526" w="17817876">
                <a:moveTo>
                  <a:pt x="0" y="0"/>
                </a:moveTo>
                <a:lnTo>
                  <a:pt x="17817876" y="0"/>
                </a:lnTo>
                <a:lnTo>
                  <a:pt x="17817876" y="10106526"/>
                </a:lnTo>
                <a:lnTo>
                  <a:pt x="0" y="10106526"/>
                </a:lnTo>
                <a:lnTo>
                  <a:pt x="0" y="0"/>
                </a:lnTo>
                <a:close/>
              </a:path>
            </a:pathLst>
          </a:custGeom>
          <a:blipFill>
            <a:blip r:embed="rId2"/>
            <a:stretch>
              <a:fillRect l="0" t="0" r="-83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937747" y="998339"/>
            <a:ext cx="9270504" cy="2892326"/>
            <a:chOff x="0" y="0"/>
            <a:chExt cx="12360672" cy="3856435"/>
          </a:xfrm>
        </p:grpSpPr>
        <p:sp>
          <p:nvSpPr>
            <p:cNvPr name="Freeform 8" id="8"/>
            <p:cNvSpPr/>
            <p:nvPr/>
          </p:nvSpPr>
          <p:spPr>
            <a:xfrm flipH="false" flipV="false" rot="0">
              <a:off x="0" y="0"/>
              <a:ext cx="12360672" cy="3856435"/>
            </a:xfrm>
            <a:custGeom>
              <a:avLst/>
              <a:gdLst/>
              <a:ahLst/>
              <a:cxnLst/>
              <a:rect r="r" b="b" t="t" l="l"/>
              <a:pathLst>
                <a:path h="3856435" w="12360672">
                  <a:moveTo>
                    <a:pt x="0" y="0"/>
                  </a:moveTo>
                  <a:lnTo>
                    <a:pt x="12360672" y="0"/>
                  </a:lnTo>
                  <a:lnTo>
                    <a:pt x="12360672" y="3856435"/>
                  </a:lnTo>
                  <a:lnTo>
                    <a:pt x="0" y="3856435"/>
                  </a:lnTo>
                  <a:close/>
                </a:path>
              </a:pathLst>
            </a:custGeom>
            <a:solidFill>
              <a:srgbClr val="000000">
                <a:alpha val="0"/>
              </a:srgbClr>
            </a:solidFill>
          </p:spPr>
        </p:sp>
        <p:sp>
          <p:nvSpPr>
            <p:cNvPr name="TextBox 9" id="9"/>
            <p:cNvSpPr txBox="true"/>
            <p:nvPr/>
          </p:nvSpPr>
          <p:spPr>
            <a:xfrm>
              <a:off x="0" y="-28575"/>
              <a:ext cx="12360672" cy="3885010"/>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Object Classification in Computer Vision: An Overview</a:t>
              </a:r>
            </a:p>
          </p:txBody>
        </p:sp>
      </p:grpSp>
      <p:grpSp>
        <p:nvGrpSpPr>
          <p:cNvPr name="Group 10" id="10"/>
          <p:cNvGrpSpPr/>
          <p:nvPr/>
        </p:nvGrpSpPr>
        <p:grpSpPr>
          <a:xfrm rot="0">
            <a:off x="7937747" y="4353371"/>
            <a:ext cx="9270504" cy="4935141"/>
            <a:chOff x="0" y="0"/>
            <a:chExt cx="12360672" cy="6580188"/>
          </a:xfrm>
        </p:grpSpPr>
        <p:sp>
          <p:nvSpPr>
            <p:cNvPr name="Freeform 11" id="11"/>
            <p:cNvSpPr/>
            <p:nvPr/>
          </p:nvSpPr>
          <p:spPr>
            <a:xfrm flipH="false" flipV="false" rot="0">
              <a:off x="0" y="0"/>
              <a:ext cx="12360672" cy="6580188"/>
            </a:xfrm>
            <a:custGeom>
              <a:avLst/>
              <a:gdLst/>
              <a:ahLst/>
              <a:cxnLst/>
              <a:rect r="r" b="b" t="t" l="l"/>
              <a:pathLst>
                <a:path h="6580188" w="12360672">
                  <a:moveTo>
                    <a:pt x="0" y="0"/>
                  </a:moveTo>
                  <a:lnTo>
                    <a:pt x="12360672" y="0"/>
                  </a:lnTo>
                  <a:lnTo>
                    <a:pt x="12360672" y="6580188"/>
                  </a:lnTo>
                  <a:lnTo>
                    <a:pt x="0" y="6580188"/>
                  </a:lnTo>
                  <a:close/>
                </a:path>
              </a:pathLst>
            </a:custGeom>
            <a:solidFill>
              <a:srgbClr val="000000">
                <a:alpha val="0"/>
              </a:srgbClr>
            </a:solidFill>
          </p:spPr>
        </p:sp>
        <p:sp>
          <p:nvSpPr>
            <p:cNvPr name="TextBox 12" id="12"/>
            <p:cNvSpPr txBox="true"/>
            <p:nvPr/>
          </p:nvSpPr>
          <p:spPr>
            <a:xfrm>
              <a:off x="0" y="-95250"/>
              <a:ext cx="12360672" cy="6675438"/>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Object classification is the process of identifying and categorizing objects within images and videos. It is one of the most fundamental and widely researched tasks in the field of computer vision. Accurate object classification powers numerous cutting-edge applications such as image recognition systems, autonomous vehicles, and security monitoring. Over time, methods have evolved from traditional machine learning techniques that rely on handcrafted features to modern deep learning algorithms that automatically learn from vast amounts of data.</a:t>
              </a:r>
            </a:p>
          </p:txBody>
        </p:sp>
      </p:grpSp>
      <p:grpSp>
        <p:nvGrpSpPr>
          <p:cNvPr name="Group 13" id="13"/>
          <p:cNvGrpSpPr/>
          <p:nvPr/>
        </p:nvGrpSpPr>
        <p:grpSpPr>
          <a:xfrm rot="0">
            <a:off x="16254746" y="9597272"/>
            <a:ext cx="1800559" cy="697665"/>
            <a:chOff x="0" y="0"/>
            <a:chExt cx="2400745" cy="930220"/>
          </a:xfrm>
        </p:grpSpPr>
        <p:sp>
          <p:nvSpPr>
            <p:cNvPr name="Freeform 14" id="14"/>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15" id="15"/>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79748" y="2425154"/>
            <a:ext cx="10868620" cy="964109"/>
            <a:chOff x="0" y="0"/>
            <a:chExt cx="14491493" cy="1285478"/>
          </a:xfrm>
        </p:grpSpPr>
        <p:sp>
          <p:nvSpPr>
            <p:cNvPr name="Freeform 7" id="7"/>
            <p:cNvSpPr/>
            <p:nvPr/>
          </p:nvSpPr>
          <p:spPr>
            <a:xfrm flipH="false" flipV="false" rot="0">
              <a:off x="0" y="0"/>
              <a:ext cx="14491494" cy="1285478"/>
            </a:xfrm>
            <a:custGeom>
              <a:avLst/>
              <a:gdLst/>
              <a:ahLst/>
              <a:cxnLst/>
              <a:rect r="r" b="b" t="t" l="l"/>
              <a:pathLst>
                <a:path h="1285478" w="14491494">
                  <a:moveTo>
                    <a:pt x="0" y="0"/>
                  </a:moveTo>
                  <a:lnTo>
                    <a:pt x="14491494" y="0"/>
                  </a:lnTo>
                  <a:lnTo>
                    <a:pt x="14491494" y="1285478"/>
                  </a:lnTo>
                  <a:lnTo>
                    <a:pt x="0" y="1285478"/>
                  </a:lnTo>
                  <a:close/>
                </a:path>
              </a:pathLst>
            </a:custGeom>
            <a:solidFill>
              <a:srgbClr val="000000">
                <a:alpha val="0"/>
              </a:srgbClr>
            </a:solidFill>
          </p:spPr>
        </p:sp>
        <p:sp>
          <p:nvSpPr>
            <p:cNvPr name="TextBox 8" id="8"/>
            <p:cNvSpPr txBox="true"/>
            <p:nvPr/>
          </p:nvSpPr>
          <p:spPr>
            <a:xfrm>
              <a:off x="0" y="-28575"/>
              <a:ext cx="14491493" cy="1314053"/>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What is Object Classification?</a:t>
              </a:r>
            </a:p>
          </p:txBody>
        </p:sp>
      </p:grpSp>
      <p:grpSp>
        <p:nvGrpSpPr>
          <p:cNvPr name="Group 9" id="9"/>
          <p:cNvGrpSpPr/>
          <p:nvPr/>
        </p:nvGrpSpPr>
        <p:grpSpPr>
          <a:xfrm rot="0">
            <a:off x="1079748" y="4129534"/>
            <a:ext cx="7687866" cy="3454599"/>
            <a:chOff x="0" y="0"/>
            <a:chExt cx="10250488" cy="4606132"/>
          </a:xfrm>
        </p:grpSpPr>
        <p:sp>
          <p:nvSpPr>
            <p:cNvPr name="Freeform 10" id="10"/>
            <p:cNvSpPr/>
            <p:nvPr/>
          </p:nvSpPr>
          <p:spPr>
            <a:xfrm flipH="false" flipV="false" rot="0">
              <a:off x="0" y="0"/>
              <a:ext cx="10250488" cy="4606132"/>
            </a:xfrm>
            <a:custGeom>
              <a:avLst/>
              <a:gdLst/>
              <a:ahLst/>
              <a:cxnLst/>
              <a:rect r="r" b="b" t="t" l="l"/>
              <a:pathLst>
                <a:path h="4606132" w="10250488">
                  <a:moveTo>
                    <a:pt x="0" y="0"/>
                  </a:moveTo>
                  <a:lnTo>
                    <a:pt x="10250488" y="0"/>
                  </a:lnTo>
                  <a:lnTo>
                    <a:pt x="10250488" y="4606132"/>
                  </a:lnTo>
                  <a:lnTo>
                    <a:pt x="0" y="4606132"/>
                  </a:lnTo>
                  <a:close/>
                </a:path>
              </a:pathLst>
            </a:custGeom>
            <a:solidFill>
              <a:srgbClr val="000000">
                <a:alpha val="0"/>
              </a:srgbClr>
            </a:solidFill>
          </p:spPr>
        </p:sp>
        <p:sp>
          <p:nvSpPr>
            <p:cNvPr name="TextBox 11" id="11"/>
            <p:cNvSpPr txBox="true"/>
            <p:nvPr/>
          </p:nvSpPr>
          <p:spPr>
            <a:xfrm>
              <a:off x="0" y="-95250"/>
              <a:ext cx="10250488" cy="4701382"/>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Object classification involves assigning a label or category to an object present in one or more images. The input to the system is an image containing objects of interest, and the output is a predicted class label that identifies the object, coupled with a confidence score indicating the certainty of the prediction.</a:t>
              </a:r>
            </a:p>
          </p:txBody>
        </p:sp>
      </p:grpSp>
      <p:grpSp>
        <p:nvGrpSpPr>
          <p:cNvPr name="Group 12" id="12"/>
          <p:cNvGrpSpPr/>
          <p:nvPr/>
        </p:nvGrpSpPr>
        <p:grpSpPr>
          <a:xfrm rot="0">
            <a:off x="9529911" y="4160490"/>
            <a:ext cx="3856732" cy="481905"/>
            <a:chOff x="0" y="0"/>
            <a:chExt cx="5142310" cy="642540"/>
          </a:xfrm>
        </p:grpSpPr>
        <p:sp>
          <p:nvSpPr>
            <p:cNvPr name="Freeform 13" id="13"/>
            <p:cNvSpPr/>
            <p:nvPr/>
          </p:nvSpPr>
          <p:spPr>
            <a:xfrm flipH="false" flipV="false" rot="0">
              <a:off x="0" y="0"/>
              <a:ext cx="5142310" cy="642540"/>
            </a:xfrm>
            <a:custGeom>
              <a:avLst/>
              <a:gdLst/>
              <a:ahLst/>
              <a:cxnLst/>
              <a:rect r="r" b="b" t="t" l="l"/>
              <a:pathLst>
                <a:path h="642540" w="5142310">
                  <a:moveTo>
                    <a:pt x="0" y="0"/>
                  </a:moveTo>
                  <a:lnTo>
                    <a:pt x="5142310" y="0"/>
                  </a:lnTo>
                  <a:lnTo>
                    <a:pt x="5142310" y="642540"/>
                  </a:lnTo>
                  <a:lnTo>
                    <a:pt x="0" y="642540"/>
                  </a:lnTo>
                  <a:close/>
                </a:path>
              </a:pathLst>
            </a:custGeom>
            <a:solidFill>
              <a:srgbClr val="000000">
                <a:alpha val="0"/>
              </a:srgbClr>
            </a:solidFill>
          </p:spPr>
        </p:sp>
        <p:sp>
          <p:nvSpPr>
            <p:cNvPr name="TextBox 14" id="14"/>
            <p:cNvSpPr txBox="true"/>
            <p:nvPr/>
          </p:nvSpPr>
          <p:spPr>
            <a:xfrm>
              <a:off x="0" y="-9525"/>
              <a:ext cx="5142310" cy="652065"/>
            </a:xfrm>
            <a:prstGeom prst="rect">
              <a:avLst/>
            </a:prstGeom>
          </p:spPr>
          <p:txBody>
            <a:bodyPr anchor="t" rtlCol="false" tIns="0" lIns="0" bIns="0" rIns="0"/>
            <a:lstStyle/>
            <a:p>
              <a:pPr algn="l">
                <a:lnSpc>
                  <a:spcPts val="3749"/>
                </a:lnSpc>
              </a:pPr>
              <a:r>
                <a:rPr lang="en-US" sz="3000">
                  <a:solidFill>
                    <a:srgbClr val="F5F0F0"/>
                  </a:solidFill>
                  <a:latin typeface="Merriweather"/>
                  <a:ea typeface="Merriweather"/>
                  <a:cs typeface="Merriweather"/>
                  <a:sym typeface="Merriweather"/>
                </a:rPr>
                <a:t>Example:</a:t>
              </a:r>
            </a:p>
          </p:txBody>
        </p:sp>
      </p:grpSp>
      <p:grpSp>
        <p:nvGrpSpPr>
          <p:cNvPr name="Group 15" id="15"/>
          <p:cNvGrpSpPr/>
          <p:nvPr/>
        </p:nvGrpSpPr>
        <p:grpSpPr>
          <a:xfrm rot="0">
            <a:off x="9529911" y="4950916"/>
            <a:ext cx="7687866" cy="1974056"/>
            <a:chOff x="0" y="0"/>
            <a:chExt cx="10250488" cy="2632075"/>
          </a:xfrm>
        </p:grpSpPr>
        <p:sp>
          <p:nvSpPr>
            <p:cNvPr name="Freeform 16" id="16"/>
            <p:cNvSpPr/>
            <p:nvPr/>
          </p:nvSpPr>
          <p:spPr>
            <a:xfrm flipH="false" flipV="false" rot="0">
              <a:off x="0" y="0"/>
              <a:ext cx="10250488" cy="2632075"/>
            </a:xfrm>
            <a:custGeom>
              <a:avLst/>
              <a:gdLst/>
              <a:ahLst/>
              <a:cxnLst/>
              <a:rect r="r" b="b" t="t" l="l"/>
              <a:pathLst>
                <a:path h="2632075" w="10250488">
                  <a:moveTo>
                    <a:pt x="0" y="0"/>
                  </a:moveTo>
                  <a:lnTo>
                    <a:pt x="10250488" y="0"/>
                  </a:lnTo>
                  <a:lnTo>
                    <a:pt x="10250488" y="2632075"/>
                  </a:lnTo>
                  <a:lnTo>
                    <a:pt x="0" y="2632075"/>
                  </a:lnTo>
                  <a:close/>
                </a:path>
              </a:pathLst>
            </a:custGeom>
            <a:solidFill>
              <a:srgbClr val="000000">
                <a:alpha val="0"/>
              </a:srgbClr>
            </a:solidFill>
          </p:spPr>
        </p:sp>
        <p:sp>
          <p:nvSpPr>
            <p:cNvPr name="TextBox 17" id="17"/>
            <p:cNvSpPr txBox="true"/>
            <p:nvPr/>
          </p:nvSpPr>
          <p:spPr>
            <a:xfrm>
              <a:off x="0" y="-95250"/>
              <a:ext cx="10250488" cy="2727325"/>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An image containing a cat is analyzed, and the system predicts the label "cat" with 95% confidence, indicating a high likelihood the prediction is correct.</a:t>
              </a:r>
            </a:p>
          </p:txBody>
        </p:sp>
      </p:grpSp>
      <p:grpSp>
        <p:nvGrpSpPr>
          <p:cNvPr name="Group 18" id="18"/>
          <p:cNvGrpSpPr/>
          <p:nvPr/>
        </p:nvGrpSpPr>
        <p:grpSpPr>
          <a:xfrm rot="0">
            <a:off x="16254746" y="9597272"/>
            <a:ext cx="1800559" cy="697665"/>
            <a:chOff x="0" y="0"/>
            <a:chExt cx="2400745" cy="930220"/>
          </a:xfrm>
        </p:grpSpPr>
        <p:sp>
          <p:nvSpPr>
            <p:cNvPr name="Freeform 19" id="19"/>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20" id="20"/>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789217" y="1140916"/>
            <a:ext cx="8921949" cy="831354"/>
            <a:chOff x="0" y="0"/>
            <a:chExt cx="11895932" cy="1108472"/>
          </a:xfrm>
        </p:grpSpPr>
        <p:sp>
          <p:nvSpPr>
            <p:cNvPr name="Freeform 8" id="8"/>
            <p:cNvSpPr/>
            <p:nvPr/>
          </p:nvSpPr>
          <p:spPr>
            <a:xfrm flipH="false" flipV="false" rot="0">
              <a:off x="0" y="0"/>
              <a:ext cx="11895932" cy="1108472"/>
            </a:xfrm>
            <a:custGeom>
              <a:avLst/>
              <a:gdLst/>
              <a:ahLst/>
              <a:cxnLst/>
              <a:rect r="r" b="b" t="t" l="l"/>
              <a:pathLst>
                <a:path h="1108472" w="11895932">
                  <a:moveTo>
                    <a:pt x="0" y="0"/>
                  </a:moveTo>
                  <a:lnTo>
                    <a:pt x="11895932" y="0"/>
                  </a:lnTo>
                  <a:lnTo>
                    <a:pt x="11895932" y="1108472"/>
                  </a:lnTo>
                  <a:lnTo>
                    <a:pt x="0" y="1108472"/>
                  </a:lnTo>
                  <a:close/>
                </a:path>
              </a:pathLst>
            </a:custGeom>
            <a:solidFill>
              <a:srgbClr val="000000">
                <a:alpha val="0"/>
              </a:srgbClr>
            </a:solidFill>
          </p:spPr>
        </p:sp>
        <p:sp>
          <p:nvSpPr>
            <p:cNvPr name="TextBox 9" id="9"/>
            <p:cNvSpPr txBox="true"/>
            <p:nvPr/>
          </p:nvSpPr>
          <p:spPr>
            <a:xfrm>
              <a:off x="0" y="-19050"/>
              <a:ext cx="11895932" cy="1127522"/>
            </a:xfrm>
            <a:prstGeom prst="rect">
              <a:avLst/>
            </a:prstGeom>
          </p:spPr>
          <p:txBody>
            <a:bodyPr anchor="t" rtlCol="false" tIns="0" lIns="0" bIns="0" rIns="0"/>
            <a:lstStyle/>
            <a:p>
              <a:pPr algn="l">
                <a:lnSpc>
                  <a:spcPts val="6500"/>
                </a:lnSpc>
              </a:pPr>
              <a:r>
                <a:rPr lang="en-US" sz="5187">
                  <a:solidFill>
                    <a:srgbClr val="F5F0F0"/>
                  </a:solidFill>
                  <a:latin typeface="Merriweather"/>
                  <a:ea typeface="Merriweather"/>
                  <a:cs typeface="Merriweather"/>
                  <a:sym typeface="Merriweather"/>
                </a:rPr>
                <a:t>Human vs. Computer Vision</a:t>
              </a:r>
            </a:p>
          </p:txBody>
        </p:sp>
      </p:grpSp>
      <p:grpSp>
        <p:nvGrpSpPr>
          <p:cNvPr name="Group 10" id="10"/>
          <p:cNvGrpSpPr/>
          <p:nvPr/>
        </p:nvGrpSpPr>
        <p:grpSpPr>
          <a:xfrm rot="0">
            <a:off x="7784455" y="2366516"/>
            <a:ext cx="4660404" cy="4115246"/>
            <a:chOff x="0" y="0"/>
            <a:chExt cx="6213872" cy="5486995"/>
          </a:xfrm>
        </p:grpSpPr>
        <p:sp>
          <p:nvSpPr>
            <p:cNvPr name="Freeform 11" id="11"/>
            <p:cNvSpPr/>
            <p:nvPr/>
          </p:nvSpPr>
          <p:spPr>
            <a:xfrm flipH="false" flipV="false" rot="0">
              <a:off x="6350" y="6350"/>
              <a:ext cx="6201156" cy="5474335"/>
            </a:xfrm>
            <a:custGeom>
              <a:avLst/>
              <a:gdLst/>
              <a:ahLst/>
              <a:cxnLst/>
              <a:rect r="r" b="b" t="t" l="l"/>
              <a:pathLst>
                <a:path h="5474335" w="6201156">
                  <a:moveTo>
                    <a:pt x="0" y="148971"/>
                  </a:moveTo>
                  <a:cubicBezTo>
                    <a:pt x="0" y="66675"/>
                    <a:pt x="66675" y="0"/>
                    <a:pt x="149098" y="0"/>
                  </a:cubicBezTo>
                  <a:lnTo>
                    <a:pt x="6052058" y="0"/>
                  </a:lnTo>
                  <a:cubicBezTo>
                    <a:pt x="6134354" y="0"/>
                    <a:pt x="6201156" y="66675"/>
                    <a:pt x="6201156" y="148971"/>
                  </a:cubicBezTo>
                  <a:lnTo>
                    <a:pt x="6201156" y="5325237"/>
                  </a:lnTo>
                  <a:cubicBezTo>
                    <a:pt x="6201156" y="5407533"/>
                    <a:pt x="6134481" y="5474208"/>
                    <a:pt x="6052058" y="5474208"/>
                  </a:cubicBezTo>
                  <a:lnTo>
                    <a:pt x="149098" y="5474208"/>
                  </a:lnTo>
                  <a:cubicBezTo>
                    <a:pt x="66675" y="5474335"/>
                    <a:pt x="0" y="5407533"/>
                    <a:pt x="0" y="5325237"/>
                  </a:cubicBezTo>
                  <a:close/>
                </a:path>
              </a:pathLst>
            </a:custGeom>
            <a:solidFill>
              <a:srgbClr val="003180"/>
            </a:solidFill>
          </p:spPr>
        </p:sp>
        <p:sp>
          <p:nvSpPr>
            <p:cNvPr name="Freeform 12" id="12"/>
            <p:cNvSpPr/>
            <p:nvPr/>
          </p:nvSpPr>
          <p:spPr>
            <a:xfrm flipH="false" flipV="false" rot="0">
              <a:off x="0" y="0"/>
              <a:ext cx="6213856" cy="5487035"/>
            </a:xfrm>
            <a:custGeom>
              <a:avLst/>
              <a:gdLst/>
              <a:ahLst/>
              <a:cxnLst/>
              <a:rect r="r" b="b" t="t" l="l"/>
              <a:pathLst>
                <a:path h="5487035" w="6213856">
                  <a:moveTo>
                    <a:pt x="0" y="155321"/>
                  </a:moveTo>
                  <a:cubicBezTo>
                    <a:pt x="0" y="69596"/>
                    <a:pt x="69596" y="0"/>
                    <a:pt x="155448" y="0"/>
                  </a:cubicBezTo>
                  <a:lnTo>
                    <a:pt x="6058408" y="0"/>
                  </a:lnTo>
                  <a:lnTo>
                    <a:pt x="6058408" y="6350"/>
                  </a:lnTo>
                  <a:lnTo>
                    <a:pt x="6058408" y="0"/>
                  </a:lnTo>
                  <a:cubicBezTo>
                    <a:pt x="6144260" y="0"/>
                    <a:pt x="6213856" y="69596"/>
                    <a:pt x="6213856" y="155321"/>
                  </a:cubicBezTo>
                  <a:lnTo>
                    <a:pt x="6207506" y="155321"/>
                  </a:lnTo>
                  <a:lnTo>
                    <a:pt x="6213856" y="155321"/>
                  </a:lnTo>
                  <a:lnTo>
                    <a:pt x="6213856" y="5331587"/>
                  </a:lnTo>
                  <a:lnTo>
                    <a:pt x="6207506" y="5331587"/>
                  </a:lnTo>
                  <a:lnTo>
                    <a:pt x="6213856" y="5331587"/>
                  </a:lnTo>
                  <a:cubicBezTo>
                    <a:pt x="6213856" y="5417439"/>
                    <a:pt x="6144260" y="5486908"/>
                    <a:pt x="6058408" y="5486908"/>
                  </a:cubicBezTo>
                  <a:lnTo>
                    <a:pt x="6058408" y="5480558"/>
                  </a:lnTo>
                  <a:lnTo>
                    <a:pt x="6058408" y="5486908"/>
                  </a:lnTo>
                  <a:lnTo>
                    <a:pt x="155448" y="5486908"/>
                  </a:lnTo>
                  <a:lnTo>
                    <a:pt x="155448" y="5480558"/>
                  </a:lnTo>
                  <a:lnTo>
                    <a:pt x="155448" y="5486908"/>
                  </a:lnTo>
                  <a:cubicBezTo>
                    <a:pt x="69596" y="5487035"/>
                    <a:pt x="0" y="5417439"/>
                    <a:pt x="0" y="5331587"/>
                  </a:cubicBezTo>
                  <a:lnTo>
                    <a:pt x="0" y="155321"/>
                  </a:lnTo>
                  <a:lnTo>
                    <a:pt x="6350" y="155321"/>
                  </a:lnTo>
                  <a:lnTo>
                    <a:pt x="0" y="155321"/>
                  </a:lnTo>
                  <a:moveTo>
                    <a:pt x="12700" y="155321"/>
                  </a:moveTo>
                  <a:lnTo>
                    <a:pt x="12700" y="5331587"/>
                  </a:lnTo>
                  <a:lnTo>
                    <a:pt x="6350" y="5331587"/>
                  </a:lnTo>
                  <a:lnTo>
                    <a:pt x="12700" y="5331587"/>
                  </a:lnTo>
                  <a:cubicBezTo>
                    <a:pt x="12700" y="5410327"/>
                    <a:pt x="76581" y="5474208"/>
                    <a:pt x="155448" y="5474208"/>
                  </a:cubicBezTo>
                  <a:lnTo>
                    <a:pt x="6058408" y="5474208"/>
                  </a:lnTo>
                  <a:cubicBezTo>
                    <a:pt x="6137275" y="5474208"/>
                    <a:pt x="6201156" y="5410327"/>
                    <a:pt x="6201156" y="5331587"/>
                  </a:cubicBezTo>
                  <a:lnTo>
                    <a:pt x="6201156" y="155321"/>
                  </a:lnTo>
                  <a:cubicBezTo>
                    <a:pt x="6201156" y="76581"/>
                    <a:pt x="6137275" y="12700"/>
                    <a:pt x="6058408" y="12700"/>
                  </a:cubicBezTo>
                  <a:lnTo>
                    <a:pt x="155448" y="12700"/>
                  </a:lnTo>
                  <a:lnTo>
                    <a:pt x="155448" y="6350"/>
                  </a:lnTo>
                  <a:lnTo>
                    <a:pt x="155448" y="12700"/>
                  </a:lnTo>
                  <a:cubicBezTo>
                    <a:pt x="76581" y="12700"/>
                    <a:pt x="12700" y="76581"/>
                    <a:pt x="12700" y="155321"/>
                  </a:cubicBezTo>
                  <a:close/>
                </a:path>
              </a:pathLst>
            </a:custGeom>
            <a:solidFill>
              <a:srgbClr val="194A99"/>
            </a:solidFill>
          </p:spPr>
        </p:sp>
      </p:grpSp>
      <p:grpSp>
        <p:nvGrpSpPr>
          <p:cNvPr name="Group 13" id="13"/>
          <p:cNvGrpSpPr/>
          <p:nvPr/>
        </p:nvGrpSpPr>
        <p:grpSpPr>
          <a:xfrm rot="0">
            <a:off x="8064699" y="2646760"/>
            <a:ext cx="3325862" cy="415678"/>
            <a:chOff x="0" y="0"/>
            <a:chExt cx="4434483" cy="554237"/>
          </a:xfrm>
        </p:grpSpPr>
        <p:sp>
          <p:nvSpPr>
            <p:cNvPr name="Freeform 14" id="14"/>
            <p:cNvSpPr/>
            <p:nvPr/>
          </p:nvSpPr>
          <p:spPr>
            <a:xfrm flipH="false" flipV="false" rot="0">
              <a:off x="0" y="0"/>
              <a:ext cx="4434483" cy="554237"/>
            </a:xfrm>
            <a:custGeom>
              <a:avLst/>
              <a:gdLst/>
              <a:ahLst/>
              <a:cxnLst/>
              <a:rect r="r" b="b" t="t" l="l"/>
              <a:pathLst>
                <a:path h="554237" w="4434483">
                  <a:moveTo>
                    <a:pt x="0" y="0"/>
                  </a:moveTo>
                  <a:lnTo>
                    <a:pt x="4434483" y="0"/>
                  </a:lnTo>
                  <a:lnTo>
                    <a:pt x="4434483" y="554237"/>
                  </a:lnTo>
                  <a:lnTo>
                    <a:pt x="0" y="554237"/>
                  </a:lnTo>
                  <a:close/>
                </a:path>
              </a:pathLst>
            </a:custGeom>
            <a:solidFill>
              <a:srgbClr val="000000">
                <a:alpha val="0"/>
              </a:srgbClr>
            </a:solidFill>
          </p:spPr>
        </p:sp>
        <p:sp>
          <p:nvSpPr>
            <p:cNvPr name="TextBox 15" id="15"/>
            <p:cNvSpPr txBox="true"/>
            <p:nvPr/>
          </p:nvSpPr>
          <p:spPr>
            <a:xfrm>
              <a:off x="0" y="-19050"/>
              <a:ext cx="4434483" cy="573287"/>
            </a:xfrm>
            <a:prstGeom prst="rect">
              <a:avLst/>
            </a:prstGeom>
          </p:spPr>
          <p:txBody>
            <a:bodyPr anchor="t" rtlCol="false" tIns="0" lIns="0" bIns="0" rIns="0"/>
            <a:lstStyle/>
            <a:p>
              <a:pPr algn="l">
                <a:lnSpc>
                  <a:spcPts val="3250"/>
                </a:lnSpc>
              </a:pPr>
              <a:r>
                <a:rPr lang="en-US" sz="2562">
                  <a:solidFill>
                    <a:srgbClr val="E2E6E9"/>
                  </a:solidFill>
                  <a:latin typeface="Merriweather"/>
                  <a:ea typeface="Merriweather"/>
                  <a:cs typeface="Merriweather"/>
                  <a:sym typeface="Merriweather"/>
                </a:rPr>
                <a:t>Human Vision</a:t>
              </a:r>
            </a:p>
          </p:txBody>
        </p:sp>
      </p:grpSp>
      <p:grpSp>
        <p:nvGrpSpPr>
          <p:cNvPr name="Group 16" id="16"/>
          <p:cNvGrpSpPr/>
          <p:nvPr/>
        </p:nvGrpSpPr>
        <p:grpSpPr>
          <a:xfrm rot="0">
            <a:off x="8064699" y="3221980"/>
            <a:ext cx="4099917" cy="2553891"/>
            <a:chOff x="0" y="0"/>
            <a:chExt cx="5466557" cy="3405188"/>
          </a:xfrm>
        </p:grpSpPr>
        <p:sp>
          <p:nvSpPr>
            <p:cNvPr name="Freeform 17" id="17"/>
            <p:cNvSpPr/>
            <p:nvPr/>
          </p:nvSpPr>
          <p:spPr>
            <a:xfrm flipH="false" flipV="false" rot="0">
              <a:off x="0" y="0"/>
              <a:ext cx="5466557" cy="3405188"/>
            </a:xfrm>
            <a:custGeom>
              <a:avLst/>
              <a:gdLst/>
              <a:ahLst/>
              <a:cxnLst/>
              <a:rect r="r" b="b" t="t" l="l"/>
              <a:pathLst>
                <a:path h="3405188" w="5466557">
                  <a:moveTo>
                    <a:pt x="0" y="0"/>
                  </a:moveTo>
                  <a:lnTo>
                    <a:pt x="5466557" y="0"/>
                  </a:lnTo>
                  <a:lnTo>
                    <a:pt x="5466557" y="3405188"/>
                  </a:lnTo>
                  <a:lnTo>
                    <a:pt x="0" y="3405188"/>
                  </a:lnTo>
                  <a:close/>
                </a:path>
              </a:pathLst>
            </a:custGeom>
            <a:solidFill>
              <a:srgbClr val="000000">
                <a:alpha val="0"/>
              </a:srgbClr>
            </a:solidFill>
          </p:spPr>
        </p:sp>
        <p:sp>
          <p:nvSpPr>
            <p:cNvPr name="TextBox 18" id="18"/>
            <p:cNvSpPr txBox="true"/>
            <p:nvPr/>
          </p:nvSpPr>
          <p:spPr>
            <a:xfrm>
              <a:off x="0" y="-85725"/>
              <a:ext cx="5466557" cy="3490913"/>
            </a:xfrm>
            <a:prstGeom prst="rect">
              <a:avLst/>
            </a:prstGeom>
          </p:spPr>
          <p:txBody>
            <a:bodyPr anchor="t" rtlCol="false" tIns="0" lIns="0" bIns="0" rIns="0"/>
            <a:lstStyle/>
            <a:p>
              <a:pPr algn="l">
                <a:lnSpc>
                  <a:spcPts val="3312"/>
                </a:lnSpc>
              </a:pPr>
              <a:r>
                <a:rPr lang="en-US" sz="2062">
                  <a:solidFill>
                    <a:srgbClr val="E2E6E9"/>
                  </a:solidFill>
                  <a:latin typeface="Merriweather"/>
                  <a:ea typeface="Merriweather"/>
                  <a:cs typeface="Merriweather"/>
                  <a:sym typeface="Merriweather"/>
                </a:rPr>
                <a:t>Humans perceive the world intuitively with rich contextual understanding, easily recognizing objects across different angles, lighting, and partial occlusions.</a:t>
              </a:r>
            </a:p>
          </p:txBody>
        </p:sp>
      </p:grpSp>
      <p:grpSp>
        <p:nvGrpSpPr>
          <p:cNvPr name="Group 19" id="19"/>
          <p:cNvGrpSpPr/>
          <p:nvPr/>
        </p:nvGrpSpPr>
        <p:grpSpPr>
          <a:xfrm rot="0">
            <a:off x="12701290" y="2366516"/>
            <a:ext cx="4660404" cy="4115246"/>
            <a:chOff x="0" y="0"/>
            <a:chExt cx="6213872" cy="5486995"/>
          </a:xfrm>
        </p:grpSpPr>
        <p:sp>
          <p:nvSpPr>
            <p:cNvPr name="Freeform 20" id="20"/>
            <p:cNvSpPr/>
            <p:nvPr/>
          </p:nvSpPr>
          <p:spPr>
            <a:xfrm flipH="false" flipV="false" rot="0">
              <a:off x="6350" y="6350"/>
              <a:ext cx="6201156" cy="5474335"/>
            </a:xfrm>
            <a:custGeom>
              <a:avLst/>
              <a:gdLst/>
              <a:ahLst/>
              <a:cxnLst/>
              <a:rect r="r" b="b" t="t" l="l"/>
              <a:pathLst>
                <a:path h="5474335" w="6201156">
                  <a:moveTo>
                    <a:pt x="0" y="148971"/>
                  </a:moveTo>
                  <a:cubicBezTo>
                    <a:pt x="0" y="66675"/>
                    <a:pt x="66675" y="0"/>
                    <a:pt x="149098" y="0"/>
                  </a:cubicBezTo>
                  <a:lnTo>
                    <a:pt x="6052058" y="0"/>
                  </a:lnTo>
                  <a:cubicBezTo>
                    <a:pt x="6134354" y="0"/>
                    <a:pt x="6201156" y="66675"/>
                    <a:pt x="6201156" y="148971"/>
                  </a:cubicBezTo>
                  <a:lnTo>
                    <a:pt x="6201156" y="5325237"/>
                  </a:lnTo>
                  <a:cubicBezTo>
                    <a:pt x="6201156" y="5407533"/>
                    <a:pt x="6134481" y="5474208"/>
                    <a:pt x="6052058" y="5474208"/>
                  </a:cubicBezTo>
                  <a:lnTo>
                    <a:pt x="149098" y="5474208"/>
                  </a:lnTo>
                  <a:cubicBezTo>
                    <a:pt x="66675" y="5474335"/>
                    <a:pt x="0" y="5407533"/>
                    <a:pt x="0" y="5325237"/>
                  </a:cubicBezTo>
                  <a:close/>
                </a:path>
              </a:pathLst>
            </a:custGeom>
            <a:solidFill>
              <a:srgbClr val="003180"/>
            </a:solidFill>
          </p:spPr>
        </p:sp>
        <p:sp>
          <p:nvSpPr>
            <p:cNvPr name="Freeform 21" id="21"/>
            <p:cNvSpPr/>
            <p:nvPr/>
          </p:nvSpPr>
          <p:spPr>
            <a:xfrm flipH="false" flipV="false" rot="0">
              <a:off x="0" y="0"/>
              <a:ext cx="6213856" cy="5487035"/>
            </a:xfrm>
            <a:custGeom>
              <a:avLst/>
              <a:gdLst/>
              <a:ahLst/>
              <a:cxnLst/>
              <a:rect r="r" b="b" t="t" l="l"/>
              <a:pathLst>
                <a:path h="5487035" w="6213856">
                  <a:moveTo>
                    <a:pt x="0" y="155321"/>
                  </a:moveTo>
                  <a:cubicBezTo>
                    <a:pt x="0" y="69596"/>
                    <a:pt x="69596" y="0"/>
                    <a:pt x="155448" y="0"/>
                  </a:cubicBezTo>
                  <a:lnTo>
                    <a:pt x="6058408" y="0"/>
                  </a:lnTo>
                  <a:lnTo>
                    <a:pt x="6058408" y="6350"/>
                  </a:lnTo>
                  <a:lnTo>
                    <a:pt x="6058408" y="0"/>
                  </a:lnTo>
                  <a:cubicBezTo>
                    <a:pt x="6144260" y="0"/>
                    <a:pt x="6213856" y="69596"/>
                    <a:pt x="6213856" y="155321"/>
                  </a:cubicBezTo>
                  <a:lnTo>
                    <a:pt x="6207506" y="155321"/>
                  </a:lnTo>
                  <a:lnTo>
                    <a:pt x="6213856" y="155321"/>
                  </a:lnTo>
                  <a:lnTo>
                    <a:pt x="6213856" y="5331587"/>
                  </a:lnTo>
                  <a:lnTo>
                    <a:pt x="6207506" y="5331587"/>
                  </a:lnTo>
                  <a:lnTo>
                    <a:pt x="6213856" y="5331587"/>
                  </a:lnTo>
                  <a:cubicBezTo>
                    <a:pt x="6213856" y="5417439"/>
                    <a:pt x="6144260" y="5486908"/>
                    <a:pt x="6058408" y="5486908"/>
                  </a:cubicBezTo>
                  <a:lnTo>
                    <a:pt x="6058408" y="5480558"/>
                  </a:lnTo>
                  <a:lnTo>
                    <a:pt x="6058408" y="5486908"/>
                  </a:lnTo>
                  <a:lnTo>
                    <a:pt x="155448" y="5486908"/>
                  </a:lnTo>
                  <a:lnTo>
                    <a:pt x="155448" y="5480558"/>
                  </a:lnTo>
                  <a:lnTo>
                    <a:pt x="155448" y="5486908"/>
                  </a:lnTo>
                  <a:cubicBezTo>
                    <a:pt x="69596" y="5487035"/>
                    <a:pt x="0" y="5417439"/>
                    <a:pt x="0" y="5331587"/>
                  </a:cubicBezTo>
                  <a:lnTo>
                    <a:pt x="0" y="155321"/>
                  </a:lnTo>
                  <a:lnTo>
                    <a:pt x="6350" y="155321"/>
                  </a:lnTo>
                  <a:lnTo>
                    <a:pt x="0" y="155321"/>
                  </a:lnTo>
                  <a:moveTo>
                    <a:pt x="12700" y="155321"/>
                  </a:moveTo>
                  <a:lnTo>
                    <a:pt x="12700" y="5331587"/>
                  </a:lnTo>
                  <a:lnTo>
                    <a:pt x="6350" y="5331587"/>
                  </a:lnTo>
                  <a:lnTo>
                    <a:pt x="12700" y="5331587"/>
                  </a:lnTo>
                  <a:cubicBezTo>
                    <a:pt x="12700" y="5410327"/>
                    <a:pt x="76581" y="5474208"/>
                    <a:pt x="155448" y="5474208"/>
                  </a:cubicBezTo>
                  <a:lnTo>
                    <a:pt x="6058408" y="5474208"/>
                  </a:lnTo>
                  <a:cubicBezTo>
                    <a:pt x="6137275" y="5474208"/>
                    <a:pt x="6201156" y="5410327"/>
                    <a:pt x="6201156" y="5331587"/>
                  </a:cubicBezTo>
                  <a:lnTo>
                    <a:pt x="6201156" y="155321"/>
                  </a:lnTo>
                  <a:cubicBezTo>
                    <a:pt x="6201156" y="76581"/>
                    <a:pt x="6137275" y="12700"/>
                    <a:pt x="6058408" y="12700"/>
                  </a:cubicBezTo>
                  <a:lnTo>
                    <a:pt x="155448" y="12700"/>
                  </a:lnTo>
                  <a:lnTo>
                    <a:pt x="155448" y="6350"/>
                  </a:lnTo>
                  <a:lnTo>
                    <a:pt x="155448" y="12700"/>
                  </a:lnTo>
                  <a:cubicBezTo>
                    <a:pt x="76581" y="12700"/>
                    <a:pt x="12700" y="76581"/>
                    <a:pt x="12700" y="155321"/>
                  </a:cubicBezTo>
                  <a:close/>
                </a:path>
              </a:pathLst>
            </a:custGeom>
            <a:solidFill>
              <a:srgbClr val="194A99"/>
            </a:solidFill>
          </p:spPr>
        </p:sp>
      </p:grpSp>
      <p:grpSp>
        <p:nvGrpSpPr>
          <p:cNvPr name="Group 22" id="22"/>
          <p:cNvGrpSpPr/>
          <p:nvPr/>
        </p:nvGrpSpPr>
        <p:grpSpPr>
          <a:xfrm rot="0">
            <a:off x="12981534" y="2646760"/>
            <a:ext cx="3325863" cy="415678"/>
            <a:chOff x="0" y="0"/>
            <a:chExt cx="4434483" cy="554237"/>
          </a:xfrm>
        </p:grpSpPr>
        <p:sp>
          <p:nvSpPr>
            <p:cNvPr name="Freeform 23" id="23"/>
            <p:cNvSpPr/>
            <p:nvPr/>
          </p:nvSpPr>
          <p:spPr>
            <a:xfrm flipH="false" flipV="false" rot="0">
              <a:off x="0" y="0"/>
              <a:ext cx="4434483" cy="554237"/>
            </a:xfrm>
            <a:custGeom>
              <a:avLst/>
              <a:gdLst/>
              <a:ahLst/>
              <a:cxnLst/>
              <a:rect r="r" b="b" t="t" l="l"/>
              <a:pathLst>
                <a:path h="554237" w="4434483">
                  <a:moveTo>
                    <a:pt x="0" y="0"/>
                  </a:moveTo>
                  <a:lnTo>
                    <a:pt x="4434483" y="0"/>
                  </a:lnTo>
                  <a:lnTo>
                    <a:pt x="4434483" y="554237"/>
                  </a:lnTo>
                  <a:lnTo>
                    <a:pt x="0" y="554237"/>
                  </a:lnTo>
                  <a:close/>
                </a:path>
              </a:pathLst>
            </a:custGeom>
            <a:solidFill>
              <a:srgbClr val="000000">
                <a:alpha val="0"/>
              </a:srgbClr>
            </a:solidFill>
          </p:spPr>
        </p:sp>
        <p:sp>
          <p:nvSpPr>
            <p:cNvPr name="TextBox 24" id="24"/>
            <p:cNvSpPr txBox="true"/>
            <p:nvPr/>
          </p:nvSpPr>
          <p:spPr>
            <a:xfrm>
              <a:off x="0" y="-19050"/>
              <a:ext cx="4434483" cy="573287"/>
            </a:xfrm>
            <a:prstGeom prst="rect">
              <a:avLst/>
            </a:prstGeom>
          </p:spPr>
          <p:txBody>
            <a:bodyPr anchor="t" rtlCol="false" tIns="0" lIns="0" bIns="0" rIns="0"/>
            <a:lstStyle/>
            <a:p>
              <a:pPr algn="l">
                <a:lnSpc>
                  <a:spcPts val="3250"/>
                </a:lnSpc>
              </a:pPr>
              <a:r>
                <a:rPr lang="en-US" sz="2562">
                  <a:solidFill>
                    <a:srgbClr val="E2E6E9"/>
                  </a:solidFill>
                  <a:latin typeface="Merriweather"/>
                  <a:ea typeface="Merriweather"/>
                  <a:cs typeface="Merriweather"/>
                  <a:sym typeface="Merriweather"/>
                </a:rPr>
                <a:t>Computer Vision</a:t>
              </a:r>
            </a:p>
          </p:txBody>
        </p:sp>
      </p:grpSp>
      <p:grpSp>
        <p:nvGrpSpPr>
          <p:cNvPr name="Group 25" id="25"/>
          <p:cNvGrpSpPr/>
          <p:nvPr/>
        </p:nvGrpSpPr>
        <p:grpSpPr>
          <a:xfrm rot="0">
            <a:off x="12981534" y="3221980"/>
            <a:ext cx="4099917" cy="2979539"/>
            <a:chOff x="0" y="0"/>
            <a:chExt cx="5466557" cy="3972718"/>
          </a:xfrm>
        </p:grpSpPr>
        <p:sp>
          <p:nvSpPr>
            <p:cNvPr name="Freeform 26" id="26"/>
            <p:cNvSpPr/>
            <p:nvPr/>
          </p:nvSpPr>
          <p:spPr>
            <a:xfrm flipH="false" flipV="false" rot="0">
              <a:off x="0" y="0"/>
              <a:ext cx="5466557" cy="3972718"/>
            </a:xfrm>
            <a:custGeom>
              <a:avLst/>
              <a:gdLst/>
              <a:ahLst/>
              <a:cxnLst/>
              <a:rect r="r" b="b" t="t" l="l"/>
              <a:pathLst>
                <a:path h="3972718" w="5466557">
                  <a:moveTo>
                    <a:pt x="0" y="0"/>
                  </a:moveTo>
                  <a:lnTo>
                    <a:pt x="5466557" y="0"/>
                  </a:lnTo>
                  <a:lnTo>
                    <a:pt x="5466557" y="3972718"/>
                  </a:lnTo>
                  <a:lnTo>
                    <a:pt x="0" y="3972718"/>
                  </a:lnTo>
                  <a:close/>
                </a:path>
              </a:pathLst>
            </a:custGeom>
            <a:solidFill>
              <a:srgbClr val="000000">
                <a:alpha val="0"/>
              </a:srgbClr>
            </a:solidFill>
          </p:spPr>
        </p:sp>
        <p:sp>
          <p:nvSpPr>
            <p:cNvPr name="TextBox 27" id="27"/>
            <p:cNvSpPr txBox="true"/>
            <p:nvPr/>
          </p:nvSpPr>
          <p:spPr>
            <a:xfrm>
              <a:off x="0" y="-85725"/>
              <a:ext cx="5466557" cy="4058443"/>
            </a:xfrm>
            <a:prstGeom prst="rect">
              <a:avLst/>
            </a:prstGeom>
          </p:spPr>
          <p:txBody>
            <a:bodyPr anchor="t" rtlCol="false" tIns="0" lIns="0" bIns="0" rIns="0"/>
            <a:lstStyle/>
            <a:p>
              <a:pPr algn="l">
                <a:lnSpc>
                  <a:spcPts val="3312"/>
                </a:lnSpc>
              </a:pPr>
              <a:r>
                <a:rPr lang="en-US" sz="2062">
                  <a:solidFill>
                    <a:srgbClr val="E2E6E9"/>
                  </a:solidFill>
                  <a:latin typeface="Merriweather"/>
                  <a:ea typeface="Merriweather"/>
                  <a:cs typeface="Merriweather"/>
                  <a:sym typeface="Merriweather"/>
                </a:rPr>
                <a:t>Computer vision systems rely on explicit algorithms and extensive training data to identify objects, struggling with challenges like viewpoint variation, illumination changes, and deformation.</a:t>
              </a:r>
            </a:p>
          </p:txBody>
        </p:sp>
      </p:grpSp>
      <p:grpSp>
        <p:nvGrpSpPr>
          <p:cNvPr name="Group 28" id="28"/>
          <p:cNvGrpSpPr/>
          <p:nvPr/>
        </p:nvGrpSpPr>
        <p:grpSpPr>
          <a:xfrm rot="0">
            <a:off x="7784455" y="6738194"/>
            <a:ext cx="9577090" cy="2412652"/>
            <a:chOff x="0" y="0"/>
            <a:chExt cx="12769453" cy="3216870"/>
          </a:xfrm>
        </p:grpSpPr>
        <p:sp>
          <p:nvSpPr>
            <p:cNvPr name="Freeform 29" id="29"/>
            <p:cNvSpPr/>
            <p:nvPr/>
          </p:nvSpPr>
          <p:spPr>
            <a:xfrm flipH="false" flipV="false" rot="0">
              <a:off x="6350" y="6350"/>
              <a:ext cx="12756769" cy="3204210"/>
            </a:xfrm>
            <a:custGeom>
              <a:avLst/>
              <a:gdLst/>
              <a:ahLst/>
              <a:cxnLst/>
              <a:rect r="r" b="b" t="t" l="l"/>
              <a:pathLst>
                <a:path h="3204210" w="12756769">
                  <a:moveTo>
                    <a:pt x="0" y="148971"/>
                  </a:moveTo>
                  <a:cubicBezTo>
                    <a:pt x="0" y="66675"/>
                    <a:pt x="66929" y="0"/>
                    <a:pt x="149479" y="0"/>
                  </a:cubicBezTo>
                  <a:lnTo>
                    <a:pt x="12607290" y="0"/>
                  </a:lnTo>
                  <a:cubicBezTo>
                    <a:pt x="12689840" y="0"/>
                    <a:pt x="12756769" y="66675"/>
                    <a:pt x="12756769" y="148971"/>
                  </a:cubicBezTo>
                  <a:lnTo>
                    <a:pt x="12756769" y="3055239"/>
                  </a:lnTo>
                  <a:cubicBezTo>
                    <a:pt x="12756769" y="3137535"/>
                    <a:pt x="12689840" y="3204210"/>
                    <a:pt x="12607290" y="3204210"/>
                  </a:cubicBezTo>
                  <a:lnTo>
                    <a:pt x="149479" y="3204210"/>
                  </a:lnTo>
                  <a:cubicBezTo>
                    <a:pt x="66929" y="3204210"/>
                    <a:pt x="0" y="3137408"/>
                    <a:pt x="0" y="3055239"/>
                  </a:cubicBezTo>
                  <a:close/>
                </a:path>
              </a:pathLst>
            </a:custGeom>
            <a:solidFill>
              <a:srgbClr val="003180"/>
            </a:solidFill>
          </p:spPr>
        </p:sp>
        <p:sp>
          <p:nvSpPr>
            <p:cNvPr name="Freeform 30" id="30"/>
            <p:cNvSpPr/>
            <p:nvPr/>
          </p:nvSpPr>
          <p:spPr>
            <a:xfrm flipH="false" flipV="false" rot="0">
              <a:off x="0" y="0"/>
              <a:ext cx="12769469" cy="3216910"/>
            </a:xfrm>
            <a:custGeom>
              <a:avLst/>
              <a:gdLst/>
              <a:ahLst/>
              <a:cxnLst/>
              <a:rect r="r" b="b" t="t" l="l"/>
              <a:pathLst>
                <a:path h="3216910" w="12769469">
                  <a:moveTo>
                    <a:pt x="0" y="155321"/>
                  </a:moveTo>
                  <a:cubicBezTo>
                    <a:pt x="0" y="69469"/>
                    <a:pt x="69723" y="0"/>
                    <a:pt x="155829" y="0"/>
                  </a:cubicBezTo>
                  <a:lnTo>
                    <a:pt x="12613640" y="0"/>
                  </a:lnTo>
                  <a:lnTo>
                    <a:pt x="12613640" y="6350"/>
                  </a:lnTo>
                  <a:lnTo>
                    <a:pt x="12613640" y="0"/>
                  </a:lnTo>
                  <a:cubicBezTo>
                    <a:pt x="12699619" y="0"/>
                    <a:pt x="12769469" y="69469"/>
                    <a:pt x="12769469" y="155321"/>
                  </a:cubicBezTo>
                  <a:lnTo>
                    <a:pt x="12763119" y="155321"/>
                  </a:lnTo>
                  <a:lnTo>
                    <a:pt x="12769469" y="155321"/>
                  </a:lnTo>
                  <a:lnTo>
                    <a:pt x="12769469" y="3061589"/>
                  </a:lnTo>
                  <a:lnTo>
                    <a:pt x="12763119" y="3061589"/>
                  </a:lnTo>
                  <a:lnTo>
                    <a:pt x="12769469" y="3061589"/>
                  </a:lnTo>
                  <a:cubicBezTo>
                    <a:pt x="12769469" y="3147441"/>
                    <a:pt x="12699747" y="3216910"/>
                    <a:pt x="12613640" y="3216910"/>
                  </a:cubicBezTo>
                  <a:lnTo>
                    <a:pt x="12613640" y="3210560"/>
                  </a:lnTo>
                  <a:lnTo>
                    <a:pt x="12613640" y="3216910"/>
                  </a:lnTo>
                  <a:lnTo>
                    <a:pt x="155829" y="3216910"/>
                  </a:lnTo>
                  <a:lnTo>
                    <a:pt x="155829" y="3210560"/>
                  </a:lnTo>
                  <a:lnTo>
                    <a:pt x="155829" y="3216910"/>
                  </a:lnTo>
                  <a:cubicBezTo>
                    <a:pt x="69723" y="3216910"/>
                    <a:pt x="0" y="3147314"/>
                    <a:pt x="0" y="3061589"/>
                  </a:cubicBezTo>
                  <a:lnTo>
                    <a:pt x="0" y="155321"/>
                  </a:lnTo>
                  <a:lnTo>
                    <a:pt x="6350" y="155321"/>
                  </a:lnTo>
                  <a:lnTo>
                    <a:pt x="0" y="155321"/>
                  </a:lnTo>
                  <a:moveTo>
                    <a:pt x="12700" y="155321"/>
                  </a:moveTo>
                  <a:lnTo>
                    <a:pt x="12700" y="3061589"/>
                  </a:lnTo>
                  <a:lnTo>
                    <a:pt x="6350" y="3061589"/>
                  </a:lnTo>
                  <a:lnTo>
                    <a:pt x="12700" y="3061589"/>
                  </a:lnTo>
                  <a:cubicBezTo>
                    <a:pt x="12700" y="3140329"/>
                    <a:pt x="76708" y="3204210"/>
                    <a:pt x="155829" y="3204210"/>
                  </a:cubicBezTo>
                  <a:lnTo>
                    <a:pt x="12613640" y="3204210"/>
                  </a:lnTo>
                  <a:cubicBezTo>
                    <a:pt x="12692634" y="3204210"/>
                    <a:pt x="12756769" y="3140329"/>
                    <a:pt x="12756769" y="3061589"/>
                  </a:cubicBezTo>
                  <a:lnTo>
                    <a:pt x="12756769" y="155321"/>
                  </a:lnTo>
                  <a:cubicBezTo>
                    <a:pt x="12756769" y="76581"/>
                    <a:pt x="12692761" y="12700"/>
                    <a:pt x="12613640" y="12700"/>
                  </a:cubicBezTo>
                  <a:lnTo>
                    <a:pt x="155829" y="12700"/>
                  </a:lnTo>
                  <a:lnTo>
                    <a:pt x="155829" y="6350"/>
                  </a:lnTo>
                  <a:lnTo>
                    <a:pt x="155829" y="12700"/>
                  </a:lnTo>
                  <a:cubicBezTo>
                    <a:pt x="76708" y="12700"/>
                    <a:pt x="12700" y="76581"/>
                    <a:pt x="12700" y="155321"/>
                  </a:cubicBezTo>
                  <a:close/>
                </a:path>
              </a:pathLst>
            </a:custGeom>
            <a:solidFill>
              <a:srgbClr val="194A99"/>
            </a:solidFill>
          </p:spPr>
        </p:sp>
      </p:grpSp>
      <p:grpSp>
        <p:nvGrpSpPr>
          <p:cNvPr name="Group 31" id="31"/>
          <p:cNvGrpSpPr/>
          <p:nvPr/>
        </p:nvGrpSpPr>
        <p:grpSpPr>
          <a:xfrm rot="0">
            <a:off x="8064699" y="7018436"/>
            <a:ext cx="3325862" cy="415678"/>
            <a:chOff x="0" y="0"/>
            <a:chExt cx="4434483" cy="554237"/>
          </a:xfrm>
        </p:grpSpPr>
        <p:sp>
          <p:nvSpPr>
            <p:cNvPr name="Freeform 32" id="32"/>
            <p:cNvSpPr/>
            <p:nvPr/>
          </p:nvSpPr>
          <p:spPr>
            <a:xfrm flipH="false" flipV="false" rot="0">
              <a:off x="0" y="0"/>
              <a:ext cx="4434483" cy="554237"/>
            </a:xfrm>
            <a:custGeom>
              <a:avLst/>
              <a:gdLst/>
              <a:ahLst/>
              <a:cxnLst/>
              <a:rect r="r" b="b" t="t" l="l"/>
              <a:pathLst>
                <a:path h="554237" w="4434483">
                  <a:moveTo>
                    <a:pt x="0" y="0"/>
                  </a:moveTo>
                  <a:lnTo>
                    <a:pt x="4434483" y="0"/>
                  </a:lnTo>
                  <a:lnTo>
                    <a:pt x="4434483" y="554237"/>
                  </a:lnTo>
                  <a:lnTo>
                    <a:pt x="0" y="554237"/>
                  </a:lnTo>
                  <a:close/>
                </a:path>
              </a:pathLst>
            </a:custGeom>
            <a:solidFill>
              <a:srgbClr val="000000">
                <a:alpha val="0"/>
              </a:srgbClr>
            </a:solidFill>
          </p:spPr>
        </p:sp>
        <p:sp>
          <p:nvSpPr>
            <p:cNvPr name="TextBox 33" id="33"/>
            <p:cNvSpPr txBox="true"/>
            <p:nvPr/>
          </p:nvSpPr>
          <p:spPr>
            <a:xfrm>
              <a:off x="0" y="-19050"/>
              <a:ext cx="4434483" cy="573287"/>
            </a:xfrm>
            <a:prstGeom prst="rect">
              <a:avLst/>
            </a:prstGeom>
          </p:spPr>
          <p:txBody>
            <a:bodyPr anchor="t" rtlCol="false" tIns="0" lIns="0" bIns="0" rIns="0"/>
            <a:lstStyle/>
            <a:p>
              <a:pPr algn="l">
                <a:lnSpc>
                  <a:spcPts val="3250"/>
                </a:lnSpc>
              </a:pPr>
              <a:r>
                <a:rPr lang="en-US" sz="2562">
                  <a:solidFill>
                    <a:srgbClr val="E2E6E9"/>
                  </a:solidFill>
                  <a:latin typeface="Merriweather"/>
                  <a:ea typeface="Merriweather"/>
                  <a:cs typeface="Merriweather"/>
                  <a:sym typeface="Merriweather"/>
                </a:rPr>
                <a:t>Comparison</a:t>
              </a:r>
            </a:p>
          </p:txBody>
        </p:sp>
      </p:grpSp>
      <p:grpSp>
        <p:nvGrpSpPr>
          <p:cNvPr name="Group 34" id="34"/>
          <p:cNvGrpSpPr/>
          <p:nvPr/>
        </p:nvGrpSpPr>
        <p:grpSpPr>
          <a:xfrm rot="0">
            <a:off x="8064699" y="7593658"/>
            <a:ext cx="9016602" cy="1276945"/>
            <a:chOff x="0" y="0"/>
            <a:chExt cx="12022137" cy="1702593"/>
          </a:xfrm>
        </p:grpSpPr>
        <p:sp>
          <p:nvSpPr>
            <p:cNvPr name="Freeform 35" id="35"/>
            <p:cNvSpPr/>
            <p:nvPr/>
          </p:nvSpPr>
          <p:spPr>
            <a:xfrm flipH="false" flipV="false" rot="0">
              <a:off x="0" y="0"/>
              <a:ext cx="12022137" cy="1702593"/>
            </a:xfrm>
            <a:custGeom>
              <a:avLst/>
              <a:gdLst/>
              <a:ahLst/>
              <a:cxnLst/>
              <a:rect r="r" b="b" t="t" l="l"/>
              <a:pathLst>
                <a:path h="1702593" w="12022137">
                  <a:moveTo>
                    <a:pt x="0" y="0"/>
                  </a:moveTo>
                  <a:lnTo>
                    <a:pt x="12022137" y="0"/>
                  </a:lnTo>
                  <a:lnTo>
                    <a:pt x="12022137" y="1702593"/>
                  </a:lnTo>
                  <a:lnTo>
                    <a:pt x="0" y="1702593"/>
                  </a:lnTo>
                  <a:close/>
                </a:path>
              </a:pathLst>
            </a:custGeom>
            <a:solidFill>
              <a:srgbClr val="000000">
                <a:alpha val="0"/>
              </a:srgbClr>
            </a:solidFill>
          </p:spPr>
        </p:sp>
        <p:sp>
          <p:nvSpPr>
            <p:cNvPr name="TextBox 36" id="36"/>
            <p:cNvSpPr txBox="true"/>
            <p:nvPr/>
          </p:nvSpPr>
          <p:spPr>
            <a:xfrm>
              <a:off x="0" y="-85725"/>
              <a:ext cx="12022137" cy="1788318"/>
            </a:xfrm>
            <a:prstGeom prst="rect">
              <a:avLst/>
            </a:prstGeom>
          </p:spPr>
          <p:txBody>
            <a:bodyPr anchor="t" rtlCol="false" tIns="0" lIns="0" bIns="0" rIns="0"/>
            <a:lstStyle/>
            <a:p>
              <a:pPr algn="l">
                <a:lnSpc>
                  <a:spcPts val="3312"/>
                </a:lnSpc>
              </a:pPr>
              <a:r>
                <a:rPr lang="en-US" sz="2062">
                  <a:solidFill>
                    <a:srgbClr val="E2E6E9"/>
                  </a:solidFill>
                  <a:latin typeface="Merriweather"/>
                  <a:ea typeface="Merriweather"/>
                  <a:cs typeface="Merriweather"/>
                  <a:sym typeface="Merriweather"/>
                </a:rPr>
                <a:t>Humans excel in ambiguous or novel situations, while computers shine at processing large datasets quickly and consistently with high accuracy when properly trained.</a:t>
              </a:r>
            </a:p>
          </p:txBody>
        </p:sp>
      </p:grpSp>
      <p:grpSp>
        <p:nvGrpSpPr>
          <p:cNvPr name="Group 37" id="37"/>
          <p:cNvGrpSpPr/>
          <p:nvPr/>
        </p:nvGrpSpPr>
        <p:grpSpPr>
          <a:xfrm rot="0">
            <a:off x="16274799" y="9597272"/>
            <a:ext cx="1800559" cy="697665"/>
            <a:chOff x="0" y="0"/>
            <a:chExt cx="2400745" cy="930220"/>
          </a:xfrm>
        </p:grpSpPr>
        <p:sp>
          <p:nvSpPr>
            <p:cNvPr name="Freeform 38" id="38"/>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39" id="39"/>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3717280" y="1751409"/>
            <a:ext cx="10853440" cy="7235577"/>
          </a:xfrm>
          <a:custGeom>
            <a:avLst/>
            <a:gdLst/>
            <a:ahLst/>
            <a:cxnLst/>
            <a:rect r="r" b="b" t="t" l="l"/>
            <a:pathLst>
              <a:path h="7235577" w="10853440">
                <a:moveTo>
                  <a:pt x="0" y="0"/>
                </a:moveTo>
                <a:lnTo>
                  <a:pt x="10853440" y="0"/>
                </a:lnTo>
                <a:lnTo>
                  <a:pt x="10853440" y="7235577"/>
                </a:lnTo>
                <a:lnTo>
                  <a:pt x="0" y="7235577"/>
                </a:lnTo>
                <a:lnTo>
                  <a:pt x="0" y="0"/>
                </a:lnTo>
                <a:close/>
              </a:path>
            </a:pathLst>
          </a:custGeom>
          <a:blipFill>
            <a:blip r:embed="rId6"/>
            <a:stretch>
              <a:fillRect l="0" t="-44" r="0" b="-44"/>
            </a:stretch>
          </a:blipFill>
        </p:spPr>
      </p:sp>
      <p:grpSp>
        <p:nvGrpSpPr>
          <p:cNvPr name="Group 7" id="7"/>
          <p:cNvGrpSpPr/>
          <p:nvPr/>
        </p:nvGrpSpPr>
        <p:grpSpPr>
          <a:xfrm rot="0">
            <a:off x="16254746" y="9597272"/>
            <a:ext cx="1800559" cy="697665"/>
            <a:chOff x="0" y="0"/>
            <a:chExt cx="2400745" cy="930220"/>
          </a:xfrm>
        </p:grpSpPr>
        <p:sp>
          <p:nvSpPr>
            <p:cNvPr name="Freeform 8" id="8"/>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9" id="9"/>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79748" y="1376511"/>
            <a:ext cx="15075991" cy="964109"/>
            <a:chOff x="0" y="0"/>
            <a:chExt cx="20101322" cy="1285478"/>
          </a:xfrm>
        </p:grpSpPr>
        <p:sp>
          <p:nvSpPr>
            <p:cNvPr name="Freeform 7" id="7"/>
            <p:cNvSpPr/>
            <p:nvPr/>
          </p:nvSpPr>
          <p:spPr>
            <a:xfrm flipH="false" flipV="false" rot="0">
              <a:off x="0" y="0"/>
              <a:ext cx="20101322" cy="1285478"/>
            </a:xfrm>
            <a:custGeom>
              <a:avLst/>
              <a:gdLst/>
              <a:ahLst/>
              <a:cxnLst/>
              <a:rect r="r" b="b" t="t" l="l"/>
              <a:pathLst>
                <a:path h="1285478" w="20101322">
                  <a:moveTo>
                    <a:pt x="0" y="0"/>
                  </a:moveTo>
                  <a:lnTo>
                    <a:pt x="20101322" y="0"/>
                  </a:lnTo>
                  <a:lnTo>
                    <a:pt x="20101322" y="1285478"/>
                  </a:lnTo>
                  <a:lnTo>
                    <a:pt x="0" y="1285478"/>
                  </a:lnTo>
                  <a:close/>
                </a:path>
              </a:pathLst>
            </a:custGeom>
            <a:solidFill>
              <a:srgbClr val="000000">
                <a:alpha val="0"/>
              </a:srgbClr>
            </a:solidFill>
          </p:spPr>
        </p:sp>
        <p:sp>
          <p:nvSpPr>
            <p:cNvPr name="TextBox 8" id="8"/>
            <p:cNvSpPr txBox="true"/>
            <p:nvPr/>
          </p:nvSpPr>
          <p:spPr>
            <a:xfrm>
              <a:off x="0" y="-28575"/>
              <a:ext cx="20101322" cy="1314053"/>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Object Classification vs. Object Detection</a:t>
              </a:r>
            </a:p>
          </p:txBody>
        </p:sp>
      </p:grpSp>
      <p:grpSp>
        <p:nvGrpSpPr>
          <p:cNvPr name="Group 9" id="9"/>
          <p:cNvGrpSpPr/>
          <p:nvPr/>
        </p:nvGrpSpPr>
        <p:grpSpPr>
          <a:xfrm rot="0">
            <a:off x="1079748" y="3080891"/>
            <a:ext cx="7687866" cy="987027"/>
            <a:chOff x="0" y="0"/>
            <a:chExt cx="10250488" cy="1316037"/>
          </a:xfrm>
        </p:grpSpPr>
        <p:sp>
          <p:nvSpPr>
            <p:cNvPr name="Freeform 10" id="10"/>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11" id="11"/>
            <p:cNvSpPr txBox="true"/>
            <p:nvPr/>
          </p:nvSpPr>
          <p:spPr>
            <a:xfrm>
              <a:off x="0" y="-95250"/>
              <a:ext cx="10250488" cy="1411287"/>
            </a:xfrm>
            <a:prstGeom prst="rect">
              <a:avLst/>
            </a:prstGeom>
          </p:spPr>
          <p:txBody>
            <a:bodyPr anchor="t" rtlCol="false" tIns="0" lIns="0" bIns="0" rIns="0"/>
            <a:lstStyle/>
            <a:p>
              <a:pPr algn="l">
                <a:lnSpc>
                  <a:spcPts val="3875"/>
                </a:lnSpc>
              </a:pPr>
              <a:r>
                <a:rPr lang="en-US" sz="2375" b="true">
                  <a:solidFill>
                    <a:srgbClr val="E2E6E9"/>
                  </a:solidFill>
                  <a:latin typeface="Merriweather Bold"/>
                  <a:ea typeface="Merriweather Bold"/>
                  <a:cs typeface="Merriweather Bold"/>
                  <a:sym typeface="Merriweather Bold"/>
                </a:rPr>
                <a:t>Object Classification</a:t>
              </a:r>
              <a:r>
                <a:rPr lang="en-US" sz="2375">
                  <a:solidFill>
                    <a:srgbClr val="E2E6E9"/>
                  </a:solidFill>
                  <a:latin typeface="Merriweather"/>
                  <a:ea typeface="Merriweather"/>
                  <a:cs typeface="Merriweather"/>
                  <a:sym typeface="Merriweather"/>
                </a:rPr>
                <a:t> labels the main object within an image.</a:t>
              </a:r>
            </a:p>
          </p:txBody>
        </p:sp>
      </p:grpSp>
      <p:grpSp>
        <p:nvGrpSpPr>
          <p:cNvPr name="Group 12" id="12"/>
          <p:cNvGrpSpPr/>
          <p:nvPr/>
        </p:nvGrpSpPr>
        <p:grpSpPr>
          <a:xfrm rot="0">
            <a:off x="1079748" y="4345484"/>
            <a:ext cx="7687866" cy="987027"/>
            <a:chOff x="0" y="0"/>
            <a:chExt cx="10250488" cy="1316037"/>
          </a:xfrm>
        </p:grpSpPr>
        <p:sp>
          <p:nvSpPr>
            <p:cNvPr name="Freeform 13" id="13"/>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14" id="14"/>
            <p:cNvSpPr txBox="true"/>
            <p:nvPr/>
          </p:nvSpPr>
          <p:spPr>
            <a:xfrm>
              <a:off x="0" y="-95250"/>
              <a:ext cx="10250488" cy="1411287"/>
            </a:xfrm>
            <a:prstGeom prst="rect">
              <a:avLst/>
            </a:prstGeom>
          </p:spPr>
          <p:txBody>
            <a:bodyPr anchor="t" rtlCol="false" tIns="0" lIns="0" bIns="0" rIns="0"/>
            <a:lstStyle/>
            <a:p>
              <a:pPr algn="l">
                <a:lnSpc>
                  <a:spcPts val="3875"/>
                </a:lnSpc>
              </a:pPr>
              <a:r>
                <a:rPr lang="en-US" sz="2375" b="true">
                  <a:solidFill>
                    <a:srgbClr val="E2E6E9"/>
                  </a:solidFill>
                  <a:latin typeface="Merriweather Bold"/>
                  <a:ea typeface="Merriweather Bold"/>
                  <a:cs typeface="Merriweather Bold"/>
                  <a:sym typeface="Merriweather Bold"/>
                </a:rPr>
                <a:t>Object Detection</a:t>
              </a:r>
              <a:r>
                <a:rPr lang="en-US" sz="2375">
                  <a:solidFill>
                    <a:srgbClr val="E2E6E9"/>
                  </a:solidFill>
                  <a:latin typeface="Merriweather"/>
                  <a:ea typeface="Merriweather"/>
                  <a:cs typeface="Merriweather"/>
                  <a:sym typeface="Merriweather"/>
                </a:rPr>
                <a:t> locates and identifies multiple objects with bounding boxes.</a:t>
              </a:r>
            </a:p>
          </p:txBody>
        </p:sp>
      </p:grpSp>
      <p:grpSp>
        <p:nvGrpSpPr>
          <p:cNvPr name="Group 15" id="15"/>
          <p:cNvGrpSpPr/>
          <p:nvPr/>
        </p:nvGrpSpPr>
        <p:grpSpPr>
          <a:xfrm rot="0">
            <a:off x="1079748" y="5610076"/>
            <a:ext cx="7687866" cy="493514"/>
            <a:chOff x="0" y="0"/>
            <a:chExt cx="10250488" cy="658018"/>
          </a:xfrm>
        </p:grpSpPr>
        <p:sp>
          <p:nvSpPr>
            <p:cNvPr name="Freeform 16" id="16"/>
            <p:cNvSpPr/>
            <p:nvPr/>
          </p:nvSpPr>
          <p:spPr>
            <a:xfrm flipH="false" flipV="false" rot="0">
              <a:off x="0" y="0"/>
              <a:ext cx="10250488" cy="658018"/>
            </a:xfrm>
            <a:custGeom>
              <a:avLst/>
              <a:gdLst/>
              <a:ahLst/>
              <a:cxnLst/>
              <a:rect r="r" b="b" t="t" l="l"/>
              <a:pathLst>
                <a:path h="658018" w="10250488">
                  <a:moveTo>
                    <a:pt x="0" y="0"/>
                  </a:moveTo>
                  <a:lnTo>
                    <a:pt x="10250488" y="0"/>
                  </a:lnTo>
                  <a:lnTo>
                    <a:pt x="10250488" y="658018"/>
                  </a:lnTo>
                  <a:lnTo>
                    <a:pt x="0" y="658018"/>
                  </a:lnTo>
                  <a:close/>
                </a:path>
              </a:pathLst>
            </a:custGeom>
            <a:solidFill>
              <a:srgbClr val="000000">
                <a:alpha val="0"/>
              </a:srgbClr>
            </a:solidFill>
          </p:spPr>
        </p:sp>
        <p:sp>
          <p:nvSpPr>
            <p:cNvPr name="TextBox 17" id="17"/>
            <p:cNvSpPr txBox="true"/>
            <p:nvPr/>
          </p:nvSpPr>
          <p:spPr>
            <a:xfrm>
              <a:off x="0" y="-95250"/>
              <a:ext cx="10250488" cy="753268"/>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Classification answers "What is in the image?"</a:t>
              </a:r>
            </a:p>
          </p:txBody>
        </p:sp>
      </p:grpSp>
      <p:grpSp>
        <p:nvGrpSpPr>
          <p:cNvPr name="Group 18" id="18"/>
          <p:cNvGrpSpPr/>
          <p:nvPr/>
        </p:nvGrpSpPr>
        <p:grpSpPr>
          <a:xfrm rot="0">
            <a:off x="1079748" y="6381155"/>
            <a:ext cx="7687866" cy="987028"/>
            <a:chOff x="0" y="0"/>
            <a:chExt cx="10250488" cy="1316037"/>
          </a:xfrm>
        </p:grpSpPr>
        <p:sp>
          <p:nvSpPr>
            <p:cNvPr name="Freeform 19" id="19"/>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20" id="20"/>
            <p:cNvSpPr txBox="true"/>
            <p:nvPr/>
          </p:nvSpPr>
          <p:spPr>
            <a:xfrm>
              <a:off x="0" y="-95250"/>
              <a:ext cx="10250488" cy="141128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Detection answers "Where and what are objects in the image?"</a:t>
              </a:r>
            </a:p>
          </p:txBody>
        </p:sp>
      </p:grpSp>
      <p:grpSp>
        <p:nvGrpSpPr>
          <p:cNvPr name="Group 21" id="21"/>
          <p:cNvGrpSpPr/>
          <p:nvPr/>
        </p:nvGrpSpPr>
        <p:grpSpPr>
          <a:xfrm rot="0">
            <a:off x="1079748" y="7645747"/>
            <a:ext cx="7687866" cy="987028"/>
            <a:chOff x="0" y="0"/>
            <a:chExt cx="10250488" cy="1316037"/>
          </a:xfrm>
        </p:grpSpPr>
        <p:sp>
          <p:nvSpPr>
            <p:cNvPr name="Freeform 22" id="22"/>
            <p:cNvSpPr/>
            <p:nvPr/>
          </p:nvSpPr>
          <p:spPr>
            <a:xfrm flipH="false" flipV="false" rot="0">
              <a:off x="0" y="0"/>
              <a:ext cx="10250488" cy="1316037"/>
            </a:xfrm>
            <a:custGeom>
              <a:avLst/>
              <a:gdLst/>
              <a:ahLst/>
              <a:cxnLst/>
              <a:rect r="r" b="b" t="t" l="l"/>
              <a:pathLst>
                <a:path h="1316037" w="10250488">
                  <a:moveTo>
                    <a:pt x="0" y="0"/>
                  </a:moveTo>
                  <a:lnTo>
                    <a:pt x="10250488" y="0"/>
                  </a:lnTo>
                  <a:lnTo>
                    <a:pt x="10250488" y="1316037"/>
                  </a:lnTo>
                  <a:lnTo>
                    <a:pt x="0" y="1316037"/>
                  </a:lnTo>
                  <a:close/>
                </a:path>
              </a:pathLst>
            </a:custGeom>
            <a:solidFill>
              <a:srgbClr val="000000">
                <a:alpha val="0"/>
              </a:srgbClr>
            </a:solidFill>
          </p:spPr>
        </p:sp>
        <p:sp>
          <p:nvSpPr>
            <p:cNvPr name="TextBox 23" id="23"/>
            <p:cNvSpPr txBox="true"/>
            <p:nvPr/>
          </p:nvSpPr>
          <p:spPr>
            <a:xfrm>
              <a:off x="0" y="-95250"/>
              <a:ext cx="10250488" cy="141128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Detection adds spatial context, making it essential for real-world applications.</a:t>
              </a:r>
            </a:p>
          </p:txBody>
        </p:sp>
      </p:grpSp>
      <p:sp>
        <p:nvSpPr>
          <p:cNvPr name="Freeform 24" id="24" descr="preencoded.png"/>
          <p:cNvSpPr/>
          <p:nvPr/>
        </p:nvSpPr>
        <p:spPr>
          <a:xfrm flipH="false" flipV="false" rot="0">
            <a:off x="9529911" y="3150394"/>
            <a:ext cx="7687866" cy="4774555"/>
          </a:xfrm>
          <a:custGeom>
            <a:avLst/>
            <a:gdLst/>
            <a:ahLst/>
            <a:cxnLst/>
            <a:rect r="r" b="b" t="t" l="l"/>
            <a:pathLst>
              <a:path h="4774555" w="7687866">
                <a:moveTo>
                  <a:pt x="0" y="0"/>
                </a:moveTo>
                <a:lnTo>
                  <a:pt x="7687866" y="0"/>
                </a:lnTo>
                <a:lnTo>
                  <a:pt x="7687866" y="4774555"/>
                </a:lnTo>
                <a:lnTo>
                  <a:pt x="0" y="4774555"/>
                </a:lnTo>
                <a:lnTo>
                  <a:pt x="0" y="0"/>
                </a:lnTo>
                <a:close/>
              </a:path>
            </a:pathLst>
          </a:custGeom>
          <a:blipFill>
            <a:blip r:embed="rId6"/>
            <a:stretch>
              <a:fillRect l="-18" t="0" r="-18" b="0"/>
            </a:stretch>
          </a:blipFill>
        </p:spPr>
      </p:sp>
      <p:grpSp>
        <p:nvGrpSpPr>
          <p:cNvPr name="Group 25" id="25"/>
          <p:cNvGrpSpPr/>
          <p:nvPr/>
        </p:nvGrpSpPr>
        <p:grpSpPr>
          <a:xfrm rot="0">
            <a:off x="16234694" y="9597272"/>
            <a:ext cx="1800559" cy="697665"/>
            <a:chOff x="0" y="0"/>
            <a:chExt cx="2400745" cy="930220"/>
          </a:xfrm>
        </p:grpSpPr>
        <p:sp>
          <p:nvSpPr>
            <p:cNvPr name="Freeform 26" id="26"/>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27" id="27"/>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3219450"/>
          </a:xfrm>
          <a:custGeom>
            <a:avLst/>
            <a:gdLst/>
            <a:ahLst/>
            <a:cxnLst/>
            <a:rect r="r" b="b" t="t" l="l"/>
            <a:pathLst>
              <a:path h="3219450" w="18288000">
                <a:moveTo>
                  <a:pt x="0" y="0"/>
                </a:moveTo>
                <a:lnTo>
                  <a:pt x="18288000" y="0"/>
                </a:lnTo>
                <a:lnTo>
                  <a:pt x="18288000" y="3219450"/>
                </a:lnTo>
                <a:lnTo>
                  <a:pt x="0" y="3219450"/>
                </a:lnTo>
                <a:lnTo>
                  <a:pt x="0" y="0"/>
                </a:lnTo>
                <a:close/>
              </a:path>
            </a:pathLst>
          </a:custGeom>
          <a:blipFill>
            <a:blip r:embed="rId6"/>
            <a:stretch>
              <a:fillRect l="0" t="0" r="0" b="0"/>
            </a:stretch>
          </a:blipFill>
        </p:spPr>
      </p:sp>
      <p:grpSp>
        <p:nvGrpSpPr>
          <p:cNvPr name="Group 7" id="7"/>
          <p:cNvGrpSpPr/>
          <p:nvPr/>
        </p:nvGrpSpPr>
        <p:grpSpPr>
          <a:xfrm rot="0">
            <a:off x="901452" y="3928616"/>
            <a:ext cx="13556159" cy="804714"/>
            <a:chOff x="0" y="0"/>
            <a:chExt cx="18074878" cy="1072952"/>
          </a:xfrm>
        </p:grpSpPr>
        <p:sp>
          <p:nvSpPr>
            <p:cNvPr name="Freeform 8" id="8"/>
            <p:cNvSpPr/>
            <p:nvPr/>
          </p:nvSpPr>
          <p:spPr>
            <a:xfrm flipH="false" flipV="false" rot="0">
              <a:off x="0" y="0"/>
              <a:ext cx="18074878" cy="1072952"/>
            </a:xfrm>
            <a:custGeom>
              <a:avLst/>
              <a:gdLst/>
              <a:ahLst/>
              <a:cxnLst/>
              <a:rect r="r" b="b" t="t" l="l"/>
              <a:pathLst>
                <a:path h="1072952" w="18074878">
                  <a:moveTo>
                    <a:pt x="0" y="0"/>
                  </a:moveTo>
                  <a:lnTo>
                    <a:pt x="18074878" y="0"/>
                  </a:lnTo>
                  <a:lnTo>
                    <a:pt x="18074878" y="1072952"/>
                  </a:lnTo>
                  <a:lnTo>
                    <a:pt x="0" y="1072952"/>
                  </a:lnTo>
                  <a:close/>
                </a:path>
              </a:pathLst>
            </a:custGeom>
            <a:solidFill>
              <a:srgbClr val="000000">
                <a:alpha val="0"/>
              </a:srgbClr>
            </a:solidFill>
          </p:spPr>
        </p:sp>
        <p:sp>
          <p:nvSpPr>
            <p:cNvPr name="TextBox 9" id="9"/>
            <p:cNvSpPr txBox="true"/>
            <p:nvPr/>
          </p:nvSpPr>
          <p:spPr>
            <a:xfrm>
              <a:off x="0" y="-28575"/>
              <a:ext cx="18074878" cy="1101527"/>
            </a:xfrm>
            <a:prstGeom prst="rect">
              <a:avLst/>
            </a:prstGeom>
          </p:spPr>
          <p:txBody>
            <a:bodyPr anchor="t" rtlCol="false" tIns="0" lIns="0" bIns="0" rIns="0"/>
            <a:lstStyle/>
            <a:p>
              <a:pPr algn="l">
                <a:lnSpc>
                  <a:spcPts val="6312"/>
                </a:lnSpc>
              </a:pPr>
              <a:r>
                <a:rPr lang="en-US" sz="5062">
                  <a:solidFill>
                    <a:srgbClr val="F5F0F0"/>
                  </a:solidFill>
                  <a:latin typeface="Merriweather"/>
                  <a:ea typeface="Merriweather"/>
                  <a:cs typeface="Merriweather"/>
                  <a:sym typeface="Merriweather"/>
                </a:rPr>
                <a:t>Image Classification vs Object Classification</a:t>
              </a:r>
            </a:p>
          </p:txBody>
        </p:sp>
      </p:grpSp>
      <p:sp>
        <p:nvSpPr>
          <p:cNvPr name="Freeform 10" id="10" descr="preencoded.png"/>
          <p:cNvSpPr/>
          <p:nvPr/>
        </p:nvSpPr>
        <p:spPr>
          <a:xfrm flipH="false" flipV="false" rot="0">
            <a:off x="901452" y="5119539"/>
            <a:ext cx="8242547" cy="1030189"/>
          </a:xfrm>
          <a:custGeom>
            <a:avLst/>
            <a:gdLst/>
            <a:ahLst/>
            <a:cxnLst/>
            <a:rect r="r" b="b" t="t" l="l"/>
            <a:pathLst>
              <a:path h="1030189" w="8242547">
                <a:moveTo>
                  <a:pt x="0" y="0"/>
                </a:moveTo>
                <a:lnTo>
                  <a:pt x="8242548" y="0"/>
                </a:lnTo>
                <a:lnTo>
                  <a:pt x="8242548" y="1030189"/>
                </a:lnTo>
                <a:lnTo>
                  <a:pt x="0" y="1030189"/>
                </a:lnTo>
                <a:lnTo>
                  <a:pt x="0" y="0"/>
                </a:lnTo>
                <a:close/>
              </a:path>
            </a:pathLst>
          </a:custGeom>
          <a:blipFill>
            <a:blip r:embed="rId7"/>
            <a:stretch>
              <a:fillRect l="-51" t="0" r="-51" b="0"/>
            </a:stretch>
          </a:blipFill>
        </p:spPr>
      </p:sp>
      <p:grpSp>
        <p:nvGrpSpPr>
          <p:cNvPr name="Group 11" id="11"/>
          <p:cNvGrpSpPr/>
          <p:nvPr/>
        </p:nvGrpSpPr>
        <p:grpSpPr>
          <a:xfrm rot="0">
            <a:off x="1158925" y="6535936"/>
            <a:ext cx="3219450" cy="402282"/>
            <a:chOff x="0" y="0"/>
            <a:chExt cx="4292600" cy="536377"/>
          </a:xfrm>
        </p:grpSpPr>
        <p:sp>
          <p:nvSpPr>
            <p:cNvPr name="Freeform 12" id="12"/>
            <p:cNvSpPr/>
            <p:nvPr/>
          </p:nvSpPr>
          <p:spPr>
            <a:xfrm flipH="false" flipV="false" rot="0">
              <a:off x="0" y="0"/>
              <a:ext cx="4292600" cy="536377"/>
            </a:xfrm>
            <a:custGeom>
              <a:avLst/>
              <a:gdLst/>
              <a:ahLst/>
              <a:cxnLst/>
              <a:rect r="r" b="b" t="t" l="l"/>
              <a:pathLst>
                <a:path h="536377" w="4292600">
                  <a:moveTo>
                    <a:pt x="0" y="0"/>
                  </a:moveTo>
                  <a:lnTo>
                    <a:pt x="4292600" y="0"/>
                  </a:lnTo>
                  <a:lnTo>
                    <a:pt x="4292600" y="536377"/>
                  </a:lnTo>
                  <a:lnTo>
                    <a:pt x="0" y="536377"/>
                  </a:lnTo>
                  <a:close/>
                </a:path>
              </a:pathLst>
            </a:custGeom>
            <a:solidFill>
              <a:srgbClr val="000000">
                <a:alpha val="0"/>
              </a:srgbClr>
            </a:solidFill>
          </p:spPr>
        </p:sp>
        <p:sp>
          <p:nvSpPr>
            <p:cNvPr name="TextBox 13" id="13"/>
            <p:cNvSpPr txBox="true"/>
            <p:nvPr/>
          </p:nvSpPr>
          <p:spPr>
            <a:xfrm>
              <a:off x="0" y="-19050"/>
              <a:ext cx="4292600" cy="555427"/>
            </a:xfrm>
            <a:prstGeom prst="rect">
              <a:avLst/>
            </a:prstGeom>
          </p:spPr>
          <p:txBody>
            <a:bodyPr anchor="t" rtlCol="false" tIns="0" lIns="0" bIns="0" rIns="0"/>
            <a:lstStyle/>
            <a:p>
              <a:pPr algn="l">
                <a:lnSpc>
                  <a:spcPts val="3124"/>
                </a:lnSpc>
              </a:pPr>
              <a:r>
                <a:rPr lang="en-US" sz="2499">
                  <a:solidFill>
                    <a:srgbClr val="E2E6E9"/>
                  </a:solidFill>
                  <a:latin typeface="Merriweather"/>
                  <a:ea typeface="Merriweather"/>
                  <a:cs typeface="Merriweather"/>
                  <a:sym typeface="Merriweather"/>
                </a:rPr>
                <a:t>Image Classification</a:t>
              </a:r>
            </a:p>
          </p:txBody>
        </p:sp>
      </p:grpSp>
      <p:grpSp>
        <p:nvGrpSpPr>
          <p:cNvPr name="Group 14" id="14"/>
          <p:cNvGrpSpPr/>
          <p:nvPr/>
        </p:nvGrpSpPr>
        <p:grpSpPr>
          <a:xfrm rot="0">
            <a:off x="1158925" y="7092702"/>
            <a:ext cx="7727602" cy="412105"/>
            <a:chOff x="0" y="0"/>
            <a:chExt cx="10303470" cy="549473"/>
          </a:xfrm>
        </p:grpSpPr>
        <p:sp>
          <p:nvSpPr>
            <p:cNvPr name="Freeform 15" id="15"/>
            <p:cNvSpPr/>
            <p:nvPr/>
          </p:nvSpPr>
          <p:spPr>
            <a:xfrm flipH="false" flipV="false" rot="0">
              <a:off x="0" y="0"/>
              <a:ext cx="10303470" cy="549473"/>
            </a:xfrm>
            <a:custGeom>
              <a:avLst/>
              <a:gdLst/>
              <a:ahLst/>
              <a:cxnLst/>
              <a:rect r="r" b="b" t="t" l="l"/>
              <a:pathLst>
                <a:path h="549473" w="10303470">
                  <a:moveTo>
                    <a:pt x="0" y="0"/>
                  </a:moveTo>
                  <a:lnTo>
                    <a:pt x="10303470" y="0"/>
                  </a:lnTo>
                  <a:lnTo>
                    <a:pt x="10303470" y="549473"/>
                  </a:lnTo>
                  <a:lnTo>
                    <a:pt x="0" y="549473"/>
                  </a:lnTo>
                  <a:close/>
                </a:path>
              </a:pathLst>
            </a:custGeom>
            <a:solidFill>
              <a:srgbClr val="000000">
                <a:alpha val="0"/>
              </a:srgbClr>
            </a:solidFill>
          </p:spPr>
        </p:sp>
        <p:sp>
          <p:nvSpPr>
            <p:cNvPr name="TextBox 16" id="16"/>
            <p:cNvSpPr txBox="true"/>
            <p:nvPr/>
          </p:nvSpPr>
          <p:spPr>
            <a:xfrm>
              <a:off x="0" y="-76200"/>
              <a:ext cx="10303470" cy="625673"/>
            </a:xfrm>
            <a:prstGeom prst="rect">
              <a:avLst/>
            </a:prstGeom>
          </p:spPr>
          <p:txBody>
            <a:bodyPr anchor="t" rtlCol="false" tIns="0" lIns="0" bIns="0" rIns="0"/>
            <a:lstStyle/>
            <a:p>
              <a:pPr algn="l">
                <a:lnSpc>
                  <a:spcPts val="3187"/>
                </a:lnSpc>
              </a:pPr>
              <a:r>
                <a:rPr lang="en-US" sz="2000" b="true">
                  <a:solidFill>
                    <a:srgbClr val="E2E6E9"/>
                  </a:solidFill>
                  <a:latin typeface="Merriweather Bold"/>
                  <a:ea typeface="Merriweather Bold"/>
                  <a:cs typeface="Merriweather Bold"/>
                  <a:sym typeface="Merriweather Bold"/>
                </a:rPr>
                <a:t>Image Classification</a:t>
              </a:r>
              <a:r>
                <a:rPr lang="en-US" sz="2000">
                  <a:solidFill>
                    <a:srgbClr val="E2E6E9"/>
                  </a:solidFill>
                  <a:latin typeface="Merriweather"/>
                  <a:ea typeface="Merriweather"/>
                  <a:cs typeface="Merriweather"/>
                  <a:sym typeface="Merriweather"/>
                </a:rPr>
                <a:t> assigns a single label to an entire image.</a:t>
              </a:r>
            </a:p>
          </p:txBody>
        </p:sp>
      </p:grpSp>
      <p:sp>
        <p:nvSpPr>
          <p:cNvPr name="Freeform 17" id="17" descr="preencoded.png"/>
          <p:cNvSpPr/>
          <p:nvPr/>
        </p:nvSpPr>
        <p:spPr>
          <a:xfrm flipH="false" flipV="false" rot="0">
            <a:off x="9144000" y="5119539"/>
            <a:ext cx="8242547" cy="1030189"/>
          </a:xfrm>
          <a:custGeom>
            <a:avLst/>
            <a:gdLst/>
            <a:ahLst/>
            <a:cxnLst/>
            <a:rect r="r" b="b" t="t" l="l"/>
            <a:pathLst>
              <a:path h="1030189" w="8242547">
                <a:moveTo>
                  <a:pt x="0" y="0"/>
                </a:moveTo>
                <a:lnTo>
                  <a:pt x="8242547" y="0"/>
                </a:lnTo>
                <a:lnTo>
                  <a:pt x="8242547" y="1030189"/>
                </a:lnTo>
                <a:lnTo>
                  <a:pt x="0" y="1030189"/>
                </a:lnTo>
                <a:lnTo>
                  <a:pt x="0" y="0"/>
                </a:lnTo>
                <a:close/>
              </a:path>
            </a:pathLst>
          </a:custGeom>
          <a:blipFill>
            <a:blip r:embed="rId8"/>
            <a:stretch>
              <a:fillRect l="-51" t="0" r="-51" b="0"/>
            </a:stretch>
          </a:blipFill>
        </p:spPr>
      </p:sp>
      <p:grpSp>
        <p:nvGrpSpPr>
          <p:cNvPr name="Group 18" id="18"/>
          <p:cNvGrpSpPr/>
          <p:nvPr/>
        </p:nvGrpSpPr>
        <p:grpSpPr>
          <a:xfrm rot="0">
            <a:off x="9401472" y="6535936"/>
            <a:ext cx="3219450" cy="402282"/>
            <a:chOff x="0" y="0"/>
            <a:chExt cx="4292600" cy="536377"/>
          </a:xfrm>
        </p:grpSpPr>
        <p:sp>
          <p:nvSpPr>
            <p:cNvPr name="Freeform 19" id="19"/>
            <p:cNvSpPr/>
            <p:nvPr/>
          </p:nvSpPr>
          <p:spPr>
            <a:xfrm flipH="false" flipV="false" rot="0">
              <a:off x="0" y="0"/>
              <a:ext cx="4292600" cy="536377"/>
            </a:xfrm>
            <a:custGeom>
              <a:avLst/>
              <a:gdLst/>
              <a:ahLst/>
              <a:cxnLst/>
              <a:rect r="r" b="b" t="t" l="l"/>
              <a:pathLst>
                <a:path h="536377" w="4292600">
                  <a:moveTo>
                    <a:pt x="0" y="0"/>
                  </a:moveTo>
                  <a:lnTo>
                    <a:pt x="4292600" y="0"/>
                  </a:lnTo>
                  <a:lnTo>
                    <a:pt x="4292600" y="536377"/>
                  </a:lnTo>
                  <a:lnTo>
                    <a:pt x="0" y="536377"/>
                  </a:lnTo>
                  <a:close/>
                </a:path>
              </a:pathLst>
            </a:custGeom>
            <a:solidFill>
              <a:srgbClr val="000000">
                <a:alpha val="0"/>
              </a:srgbClr>
            </a:solidFill>
          </p:spPr>
        </p:sp>
        <p:sp>
          <p:nvSpPr>
            <p:cNvPr name="TextBox 20" id="20"/>
            <p:cNvSpPr txBox="true"/>
            <p:nvPr/>
          </p:nvSpPr>
          <p:spPr>
            <a:xfrm>
              <a:off x="0" y="-19050"/>
              <a:ext cx="4292600" cy="555427"/>
            </a:xfrm>
            <a:prstGeom prst="rect">
              <a:avLst/>
            </a:prstGeom>
          </p:spPr>
          <p:txBody>
            <a:bodyPr anchor="t" rtlCol="false" tIns="0" lIns="0" bIns="0" rIns="0"/>
            <a:lstStyle/>
            <a:p>
              <a:pPr algn="l">
                <a:lnSpc>
                  <a:spcPts val="3124"/>
                </a:lnSpc>
              </a:pPr>
              <a:r>
                <a:rPr lang="en-US" sz="2499">
                  <a:solidFill>
                    <a:srgbClr val="E2E6E9"/>
                  </a:solidFill>
                  <a:latin typeface="Merriweather"/>
                  <a:ea typeface="Merriweather"/>
                  <a:cs typeface="Merriweather"/>
                  <a:sym typeface="Merriweather"/>
                </a:rPr>
                <a:t>Object Classification</a:t>
              </a:r>
            </a:p>
          </p:txBody>
        </p:sp>
      </p:grpSp>
      <p:grpSp>
        <p:nvGrpSpPr>
          <p:cNvPr name="Group 21" id="21"/>
          <p:cNvGrpSpPr/>
          <p:nvPr/>
        </p:nvGrpSpPr>
        <p:grpSpPr>
          <a:xfrm rot="0">
            <a:off x="9401472" y="7092702"/>
            <a:ext cx="7727602" cy="824210"/>
            <a:chOff x="0" y="0"/>
            <a:chExt cx="10303470" cy="1098947"/>
          </a:xfrm>
        </p:grpSpPr>
        <p:sp>
          <p:nvSpPr>
            <p:cNvPr name="Freeform 22" id="22"/>
            <p:cNvSpPr/>
            <p:nvPr/>
          </p:nvSpPr>
          <p:spPr>
            <a:xfrm flipH="false" flipV="false" rot="0">
              <a:off x="0" y="0"/>
              <a:ext cx="10303470" cy="1098947"/>
            </a:xfrm>
            <a:custGeom>
              <a:avLst/>
              <a:gdLst/>
              <a:ahLst/>
              <a:cxnLst/>
              <a:rect r="r" b="b" t="t" l="l"/>
              <a:pathLst>
                <a:path h="1098947" w="10303470">
                  <a:moveTo>
                    <a:pt x="0" y="0"/>
                  </a:moveTo>
                  <a:lnTo>
                    <a:pt x="10303470" y="0"/>
                  </a:lnTo>
                  <a:lnTo>
                    <a:pt x="10303470" y="1098947"/>
                  </a:lnTo>
                  <a:lnTo>
                    <a:pt x="0" y="1098947"/>
                  </a:lnTo>
                  <a:close/>
                </a:path>
              </a:pathLst>
            </a:custGeom>
            <a:solidFill>
              <a:srgbClr val="000000">
                <a:alpha val="0"/>
              </a:srgbClr>
            </a:solidFill>
          </p:spPr>
        </p:sp>
        <p:sp>
          <p:nvSpPr>
            <p:cNvPr name="TextBox 23" id="23"/>
            <p:cNvSpPr txBox="true"/>
            <p:nvPr/>
          </p:nvSpPr>
          <p:spPr>
            <a:xfrm>
              <a:off x="0" y="-76200"/>
              <a:ext cx="10303470" cy="1175147"/>
            </a:xfrm>
            <a:prstGeom prst="rect">
              <a:avLst/>
            </a:prstGeom>
          </p:spPr>
          <p:txBody>
            <a:bodyPr anchor="t" rtlCol="false" tIns="0" lIns="0" bIns="0" rIns="0"/>
            <a:lstStyle/>
            <a:p>
              <a:pPr algn="l">
                <a:lnSpc>
                  <a:spcPts val="3187"/>
                </a:lnSpc>
              </a:pPr>
              <a:r>
                <a:rPr lang="en-US" sz="2000" b="true">
                  <a:solidFill>
                    <a:srgbClr val="E2E6E9"/>
                  </a:solidFill>
                  <a:latin typeface="Merriweather Bold"/>
                  <a:ea typeface="Merriweather Bold"/>
                  <a:cs typeface="Merriweather Bold"/>
                  <a:sym typeface="Merriweather Bold"/>
                </a:rPr>
                <a:t>Object Classification</a:t>
              </a:r>
              <a:r>
                <a:rPr lang="en-US" sz="2000">
                  <a:solidFill>
                    <a:srgbClr val="E2E6E9"/>
                  </a:solidFill>
                  <a:latin typeface="Merriweather"/>
                  <a:ea typeface="Merriweather"/>
                  <a:cs typeface="Merriweather"/>
                  <a:sym typeface="Merriweather"/>
                </a:rPr>
                <a:t> identifies and labels individual objects within an image.</a:t>
              </a:r>
            </a:p>
          </p:txBody>
        </p:sp>
      </p:grpSp>
      <p:grpSp>
        <p:nvGrpSpPr>
          <p:cNvPr name="Group 24" id="24"/>
          <p:cNvGrpSpPr/>
          <p:nvPr/>
        </p:nvGrpSpPr>
        <p:grpSpPr>
          <a:xfrm rot="0">
            <a:off x="901452" y="8464004"/>
            <a:ext cx="16485096" cy="412105"/>
            <a:chOff x="0" y="0"/>
            <a:chExt cx="21980128" cy="549473"/>
          </a:xfrm>
        </p:grpSpPr>
        <p:sp>
          <p:nvSpPr>
            <p:cNvPr name="Freeform 25" id="25"/>
            <p:cNvSpPr/>
            <p:nvPr/>
          </p:nvSpPr>
          <p:spPr>
            <a:xfrm flipH="false" flipV="false" rot="0">
              <a:off x="0" y="0"/>
              <a:ext cx="21980128" cy="549473"/>
            </a:xfrm>
            <a:custGeom>
              <a:avLst/>
              <a:gdLst/>
              <a:ahLst/>
              <a:cxnLst/>
              <a:rect r="r" b="b" t="t" l="l"/>
              <a:pathLst>
                <a:path h="549473" w="21980128">
                  <a:moveTo>
                    <a:pt x="0" y="0"/>
                  </a:moveTo>
                  <a:lnTo>
                    <a:pt x="21980128" y="0"/>
                  </a:lnTo>
                  <a:lnTo>
                    <a:pt x="21980128" y="549473"/>
                  </a:lnTo>
                  <a:lnTo>
                    <a:pt x="0" y="549473"/>
                  </a:lnTo>
                  <a:close/>
                </a:path>
              </a:pathLst>
            </a:custGeom>
            <a:solidFill>
              <a:srgbClr val="000000">
                <a:alpha val="0"/>
              </a:srgbClr>
            </a:solidFill>
          </p:spPr>
        </p:sp>
        <p:sp>
          <p:nvSpPr>
            <p:cNvPr name="TextBox 26" id="26"/>
            <p:cNvSpPr txBox="true"/>
            <p:nvPr/>
          </p:nvSpPr>
          <p:spPr>
            <a:xfrm>
              <a:off x="0" y="-76200"/>
              <a:ext cx="21980128" cy="625673"/>
            </a:xfrm>
            <a:prstGeom prst="rect">
              <a:avLst/>
            </a:prstGeom>
          </p:spPr>
          <p:txBody>
            <a:bodyPr anchor="t" rtlCol="false" tIns="0" lIns="0" bIns="0" rIns="0"/>
            <a:lstStyle/>
            <a:p>
              <a:pPr algn="l">
                <a:lnSpc>
                  <a:spcPts val="3187"/>
                </a:lnSpc>
              </a:pPr>
              <a:r>
                <a:rPr lang="en-US" sz="2000">
                  <a:solidFill>
                    <a:srgbClr val="E2E6E9"/>
                  </a:solidFill>
                  <a:latin typeface="Merriweather"/>
                  <a:ea typeface="Merriweather"/>
                  <a:cs typeface="Merriweather"/>
                  <a:sym typeface="Merriweather"/>
                </a:rPr>
                <a:t>Image classification is simpler but less detailed.</a:t>
              </a:r>
            </a:p>
          </p:txBody>
        </p:sp>
      </p:grpSp>
      <p:grpSp>
        <p:nvGrpSpPr>
          <p:cNvPr name="Group 27" id="27"/>
          <p:cNvGrpSpPr/>
          <p:nvPr/>
        </p:nvGrpSpPr>
        <p:grpSpPr>
          <a:xfrm rot="0">
            <a:off x="901452" y="9165729"/>
            <a:ext cx="16485096" cy="412105"/>
            <a:chOff x="0" y="0"/>
            <a:chExt cx="21980128" cy="549473"/>
          </a:xfrm>
        </p:grpSpPr>
        <p:sp>
          <p:nvSpPr>
            <p:cNvPr name="Freeform 28" id="28"/>
            <p:cNvSpPr/>
            <p:nvPr/>
          </p:nvSpPr>
          <p:spPr>
            <a:xfrm flipH="false" flipV="false" rot="0">
              <a:off x="0" y="0"/>
              <a:ext cx="21980128" cy="549473"/>
            </a:xfrm>
            <a:custGeom>
              <a:avLst/>
              <a:gdLst/>
              <a:ahLst/>
              <a:cxnLst/>
              <a:rect r="r" b="b" t="t" l="l"/>
              <a:pathLst>
                <a:path h="549473" w="21980128">
                  <a:moveTo>
                    <a:pt x="0" y="0"/>
                  </a:moveTo>
                  <a:lnTo>
                    <a:pt x="21980128" y="0"/>
                  </a:lnTo>
                  <a:lnTo>
                    <a:pt x="21980128" y="549473"/>
                  </a:lnTo>
                  <a:lnTo>
                    <a:pt x="0" y="549473"/>
                  </a:lnTo>
                  <a:close/>
                </a:path>
              </a:pathLst>
            </a:custGeom>
            <a:solidFill>
              <a:srgbClr val="000000">
                <a:alpha val="0"/>
              </a:srgbClr>
            </a:solidFill>
          </p:spPr>
        </p:sp>
        <p:sp>
          <p:nvSpPr>
            <p:cNvPr name="TextBox 29" id="29"/>
            <p:cNvSpPr txBox="true"/>
            <p:nvPr/>
          </p:nvSpPr>
          <p:spPr>
            <a:xfrm>
              <a:off x="0" y="-76200"/>
              <a:ext cx="21980128" cy="625673"/>
            </a:xfrm>
            <a:prstGeom prst="rect">
              <a:avLst/>
            </a:prstGeom>
          </p:spPr>
          <p:txBody>
            <a:bodyPr anchor="t" rtlCol="false" tIns="0" lIns="0" bIns="0" rIns="0"/>
            <a:lstStyle/>
            <a:p>
              <a:pPr algn="l">
                <a:lnSpc>
                  <a:spcPts val="3187"/>
                </a:lnSpc>
              </a:pPr>
              <a:r>
                <a:rPr lang="en-US" sz="2000">
                  <a:solidFill>
                    <a:srgbClr val="E2E6E9"/>
                  </a:solidFill>
                  <a:latin typeface="Merriweather"/>
                  <a:ea typeface="Merriweather"/>
                  <a:cs typeface="Merriweather"/>
                  <a:sym typeface="Merriweather"/>
                </a:rPr>
                <a:t>Object classification provides deeper insights for complex scenes.</a:t>
              </a:r>
            </a:p>
          </p:txBody>
        </p:sp>
      </p:grpSp>
      <p:grpSp>
        <p:nvGrpSpPr>
          <p:cNvPr name="Group 30" id="30"/>
          <p:cNvGrpSpPr/>
          <p:nvPr/>
        </p:nvGrpSpPr>
        <p:grpSpPr>
          <a:xfrm rot="0">
            <a:off x="16254746" y="9597272"/>
            <a:ext cx="1800559" cy="697665"/>
            <a:chOff x="0" y="0"/>
            <a:chExt cx="2400745" cy="930220"/>
          </a:xfrm>
        </p:grpSpPr>
        <p:sp>
          <p:nvSpPr>
            <p:cNvPr name="Freeform 31" id="31"/>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32" id="32"/>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2757785"/>
          </a:xfrm>
          <a:custGeom>
            <a:avLst/>
            <a:gdLst/>
            <a:ahLst/>
            <a:cxnLst/>
            <a:rect r="r" b="b" t="t" l="l"/>
            <a:pathLst>
              <a:path h="2757785" w="18288000">
                <a:moveTo>
                  <a:pt x="0" y="0"/>
                </a:moveTo>
                <a:lnTo>
                  <a:pt x="18288000" y="0"/>
                </a:lnTo>
                <a:lnTo>
                  <a:pt x="18288000" y="2757785"/>
                </a:lnTo>
                <a:lnTo>
                  <a:pt x="0" y="2757785"/>
                </a:lnTo>
                <a:lnTo>
                  <a:pt x="0" y="0"/>
                </a:lnTo>
                <a:close/>
              </a:path>
            </a:pathLst>
          </a:custGeom>
          <a:blipFill>
            <a:blip r:embed="rId6"/>
            <a:stretch>
              <a:fillRect l="0" t="-80" r="0" b="-80"/>
            </a:stretch>
          </a:blipFill>
        </p:spPr>
      </p:sp>
      <p:grpSp>
        <p:nvGrpSpPr>
          <p:cNvPr name="Group 7" id="7"/>
          <p:cNvGrpSpPr/>
          <p:nvPr/>
        </p:nvGrpSpPr>
        <p:grpSpPr>
          <a:xfrm rot="0">
            <a:off x="772120" y="3364855"/>
            <a:ext cx="14490204" cy="689372"/>
            <a:chOff x="0" y="0"/>
            <a:chExt cx="19320272" cy="919163"/>
          </a:xfrm>
        </p:grpSpPr>
        <p:sp>
          <p:nvSpPr>
            <p:cNvPr name="Freeform 8" id="8"/>
            <p:cNvSpPr/>
            <p:nvPr/>
          </p:nvSpPr>
          <p:spPr>
            <a:xfrm flipH="false" flipV="false" rot="0">
              <a:off x="0" y="0"/>
              <a:ext cx="19320272" cy="919163"/>
            </a:xfrm>
            <a:custGeom>
              <a:avLst/>
              <a:gdLst/>
              <a:ahLst/>
              <a:cxnLst/>
              <a:rect r="r" b="b" t="t" l="l"/>
              <a:pathLst>
                <a:path h="919163" w="19320272">
                  <a:moveTo>
                    <a:pt x="0" y="0"/>
                  </a:moveTo>
                  <a:lnTo>
                    <a:pt x="19320272" y="0"/>
                  </a:lnTo>
                  <a:lnTo>
                    <a:pt x="19320272" y="919163"/>
                  </a:lnTo>
                  <a:lnTo>
                    <a:pt x="0" y="919163"/>
                  </a:lnTo>
                  <a:close/>
                </a:path>
              </a:pathLst>
            </a:custGeom>
            <a:solidFill>
              <a:srgbClr val="000000">
                <a:alpha val="0"/>
              </a:srgbClr>
            </a:solidFill>
          </p:spPr>
        </p:sp>
        <p:sp>
          <p:nvSpPr>
            <p:cNvPr name="TextBox 9" id="9"/>
            <p:cNvSpPr txBox="true"/>
            <p:nvPr/>
          </p:nvSpPr>
          <p:spPr>
            <a:xfrm>
              <a:off x="0" y="-19050"/>
              <a:ext cx="19320272" cy="938213"/>
            </a:xfrm>
            <a:prstGeom prst="rect">
              <a:avLst/>
            </a:prstGeom>
          </p:spPr>
          <p:txBody>
            <a:bodyPr anchor="t" rtlCol="false" tIns="0" lIns="0" bIns="0" rIns="0"/>
            <a:lstStyle/>
            <a:p>
              <a:pPr algn="l">
                <a:lnSpc>
                  <a:spcPts val="5374"/>
                </a:lnSpc>
              </a:pPr>
              <a:r>
                <a:rPr lang="en-US" sz="4312">
                  <a:solidFill>
                    <a:srgbClr val="F5F0F0"/>
                  </a:solidFill>
                  <a:latin typeface="Merriweather"/>
                  <a:ea typeface="Merriweather"/>
                  <a:cs typeface="Merriweather"/>
                  <a:sym typeface="Merriweather"/>
                </a:rPr>
                <a:t>How Object Classification Works: A Step-by-Step Guide</a:t>
              </a:r>
            </a:p>
          </p:txBody>
        </p:sp>
      </p:grpSp>
      <p:sp>
        <p:nvSpPr>
          <p:cNvPr name="Freeform 10" id="10" descr="preencoded.png"/>
          <p:cNvSpPr/>
          <p:nvPr/>
        </p:nvSpPr>
        <p:spPr>
          <a:xfrm flipH="false" flipV="false" rot="0">
            <a:off x="772120" y="4385072"/>
            <a:ext cx="1103114" cy="1323678"/>
          </a:xfrm>
          <a:custGeom>
            <a:avLst/>
            <a:gdLst/>
            <a:ahLst/>
            <a:cxnLst/>
            <a:rect r="r" b="b" t="t" l="l"/>
            <a:pathLst>
              <a:path h="1323678" w="1103114">
                <a:moveTo>
                  <a:pt x="0" y="0"/>
                </a:moveTo>
                <a:lnTo>
                  <a:pt x="1103114" y="0"/>
                </a:lnTo>
                <a:lnTo>
                  <a:pt x="1103114" y="1323678"/>
                </a:lnTo>
                <a:lnTo>
                  <a:pt x="0" y="1323678"/>
                </a:lnTo>
                <a:lnTo>
                  <a:pt x="0" y="0"/>
                </a:lnTo>
                <a:close/>
              </a:path>
            </a:pathLst>
          </a:custGeom>
          <a:blipFill>
            <a:blip r:embed="rId7"/>
            <a:stretch>
              <a:fillRect l="-69" t="0" r="-69" b="0"/>
            </a:stretch>
          </a:blipFill>
        </p:spPr>
      </p:sp>
      <p:grpSp>
        <p:nvGrpSpPr>
          <p:cNvPr name="Group 11" id="11"/>
          <p:cNvGrpSpPr/>
          <p:nvPr/>
        </p:nvGrpSpPr>
        <p:grpSpPr>
          <a:xfrm rot="0">
            <a:off x="2206079" y="4605635"/>
            <a:ext cx="2757785" cy="344686"/>
            <a:chOff x="0" y="0"/>
            <a:chExt cx="3677047" cy="459582"/>
          </a:xfrm>
        </p:grpSpPr>
        <p:sp>
          <p:nvSpPr>
            <p:cNvPr name="Freeform 12" id="12"/>
            <p:cNvSpPr/>
            <p:nvPr/>
          </p:nvSpPr>
          <p:spPr>
            <a:xfrm flipH="false" flipV="false" rot="0">
              <a:off x="0" y="0"/>
              <a:ext cx="3677047" cy="459582"/>
            </a:xfrm>
            <a:custGeom>
              <a:avLst/>
              <a:gdLst/>
              <a:ahLst/>
              <a:cxnLst/>
              <a:rect r="r" b="b" t="t" l="l"/>
              <a:pathLst>
                <a:path h="459582" w="3677047">
                  <a:moveTo>
                    <a:pt x="0" y="0"/>
                  </a:moveTo>
                  <a:lnTo>
                    <a:pt x="3677047" y="0"/>
                  </a:lnTo>
                  <a:lnTo>
                    <a:pt x="3677047" y="459582"/>
                  </a:lnTo>
                  <a:lnTo>
                    <a:pt x="0" y="459582"/>
                  </a:lnTo>
                  <a:close/>
                </a:path>
              </a:pathLst>
            </a:custGeom>
            <a:solidFill>
              <a:srgbClr val="000000">
                <a:alpha val="0"/>
              </a:srgbClr>
            </a:solidFill>
          </p:spPr>
        </p:sp>
        <p:sp>
          <p:nvSpPr>
            <p:cNvPr name="TextBox 13" id="13"/>
            <p:cNvSpPr txBox="true"/>
            <p:nvPr/>
          </p:nvSpPr>
          <p:spPr>
            <a:xfrm>
              <a:off x="0" y="-19050"/>
              <a:ext cx="3677047" cy="478632"/>
            </a:xfrm>
            <a:prstGeom prst="rect">
              <a:avLst/>
            </a:prstGeom>
          </p:spPr>
          <p:txBody>
            <a:bodyPr anchor="t" rtlCol="false" tIns="0" lIns="0" bIns="0" rIns="0"/>
            <a:lstStyle/>
            <a:p>
              <a:pPr algn="l">
                <a:lnSpc>
                  <a:spcPts val="2687"/>
                </a:lnSpc>
              </a:pPr>
              <a:r>
                <a:rPr lang="en-US" sz="2125">
                  <a:solidFill>
                    <a:srgbClr val="E2E6E9"/>
                  </a:solidFill>
                  <a:latin typeface="Merriweather"/>
                  <a:ea typeface="Merriweather"/>
                  <a:cs typeface="Merriweather"/>
                  <a:sym typeface="Merriweather"/>
                </a:rPr>
                <a:t>Data Acquisition</a:t>
              </a:r>
            </a:p>
          </p:txBody>
        </p:sp>
      </p:grpSp>
      <p:grpSp>
        <p:nvGrpSpPr>
          <p:cNvPr name="Group 14" id="14"/>
          <p:cNvGrpSpPr/>
          <p:nvPr/>
        </p:nvGrpSpPr>
        <p:grpSpPr>
          <a:xfrm rot="0">
            <a:off x="2206079" y="5082629"/>
            <a:ext cx="15309800" cy="352871"/>
            <a:chOff x="0" y="0"/>
            <a:chExt cx="20413067" cy="470495"/>
          </a:xfrm>
        </p:grpSpPr>
        <p:sp>
          <p:nvSpPr>
            <p:cNvPr name="Freeform 15" id="15"/>
            <p:cNvSpPr/>
            <p:nvPr/>
          </p:nvSpPr>
          <p:spPr>
            <a:xfrm flipH="false" flipV="false" rot="0">
              <a:off x="0" y="0"/>
              <a:ext cx="20413067" cy="470495"/>
            </a:xfrm>
            <a:custGeom>
              <a:avLst/>
              <a:gdLst/>
              <a:ahLst/>
              <a:cxnLst/>
              <a:rect r="r" b="b" t="t" l="l"/>
              <a:pathLst>
                <a:path h="470495" w="20413067">
                  <a:moveTo>
                    <a:pt x="0" y="0"/>
                  </a:moveTo>
                  <a:lnTo>
                    <a:pt x="20413067" y="0"/>
                  </a:lnTo>
                  <a:lnTo>
                    <a:pt x="20413067" y="470495"/>
                  </a:lnTo>
                  <a:lnTo>
                    <a:pt x="0" y="470495"/>
                  </a:lnTo>
                  <a:close/>
                </a:path>
              </a:pathLst>
            </a:custGeom>
            <a:solidFill>
              <a:srgbClr val="000000">
                <a:alpha val="0"/>
              </a:srgbClr>
            </a:solidFill>
          </p:spPr>
        </p:sp>
        <p:sp>
          <p:nvSpPr>
            <p:cNvPr name="TextBox 16" id="16"/>
            <p:cNvSpPr txBox="true"/>
            <p:nvPr/>
          </p:nvSpPr>
          <p:spPr>
            <a:xfrm>
              <a:off x="0" y="-66675"/>
              <a:ext cx="20413067" cy="537170"/>
            </a:xfrm>
            <a:prstGeom prst="rect">
              <a:avLst/>
            </a:prstGeom>
          </p:spPr>
          <p:txBody>
            <a:bodyPr anchor="t" rtlCol="false" tIns="0" lIns="0" bIns="0" rIns="0"/>
            <a:lstStyle/>
            <a:p>
              <a:pPr algn="l">
                <a:lnSpc>
                  <a:spcPts val="2749"/>
                </a:lnSpc>
              </a:pPr>
              <a:r>
                <a:rPr lang="en-US" sz="1687">
                  <a:solidFill>
                    <a:srgbClr val="E2E6E9"/>
                  </a:solidFill>
                  <a:latin typeface="Merriweather"/>
                  <a:ea typeface="Merriweather"/>
                  <a:cs typeface="Merriweather"/>
                  <a:sym typeface="Merriweather"/>
                </a:rPr>
                <a:t>Collect a diverse set of images and annotate them with accurate labels to train the model effectively.</a:t>
              </a:r>
            </a:p>
          </p:txBody>
        </p:sp>
      </p:grpSp>
      <p:sp>
        <p:nvSpPr>
          <p:cNvPr name="Freeform 17" id="17" descr="preencoded.png"/>
          <p:cNvSpPr/>
          <p:nvPr/>
        </p:nvSpPr>
        <p:spPr>
          <a:xfrm flipH="false" flipV="false" rot="0">
            <a:off x="772120" y="5708749"/>
            <a:ext cx="1103114" cy="1323677"/>
          </a:xfrm>
          <a:custGeom>
            <a:avLst/>
            <a:gdLst/>
            <a:ahLst/>
            <a:cxnLst/>
            <a:rect r="r" b="b" t="t" l="l"/>
            <a:pathLst>
              <a:path h="1323677" w="1103114">
                <a:moveTo>
                  <a:pt x="0" y="0"/>
                </a:moveTo>
                <a:lnTo>
                  <a:pt x="1103114" y="0"/>
                </a:lnTo>
                <a:lnTo>
                  <a:pt x="1103114" y="1323677"/>
                </a:lnTo>
                <a:lnTo>
                  <a:pt x="0" y="1323677"/>
                </a:lnTo>
                <a:lnTo>
                  <a:pt x="0" y="0"/>
                </a:lnTo>
                <a:close/>
              </a:path>
            </a:pathLst>
          </a:custGeom>
          <a:blipFill>
            <a:blip r:embed="rId8"/>
            <a:stretch>
              <a:fillRect l="-69" t="0" r="-69" b="0"/>
            </a:stretch>
          </a:blipFill>
        </p:spPr>
      </p:sp>
      <p:grpSp>
        <p:nvGrpSpPr>
          <p:cNvPr name="Group 18" id="18"/>
          <p:cNvGrpSpPr/>
          <p:nvPr/>
        </p:nvGrpSpPr>
        <p:grpSpPr>
          <a:xfrm rot="0">
            <a:off x="2206079" y="5929312"/>
            <a:ext cx="2757785" cy="344686"/>
            <a:chOff x="0" y="0"/>
            <a:chExt cx="3677047" cy="459582"/>
          </a:xfrm>
        </p:grpSpPr>
        <p:sp>
          <p:nvSpPr>
            <p:cNvPr name="Freeform 19" id="19"/>
            <p:cNvSpPr/>
            <p:nvPr/>
          </p:nvSpPr>
          <p:spPr>
            <a:xfrm flipH="false" flipV="false" rot="0">
              <a:off x="0" y="0"/>
              <a:ext cx="3677047" cy="459582"/>
            </a:xfrm>
            <a:custGeom>
              <a:avLst/>
              <a:gdLst/>
              <a:ahLst/>
              <a:cxnLst/>
              <a:rect r="r" b="b" t="t" l="l"/>
              <a:pathLst>
                <a:path h="459582" w="3677047">
                  <a:moveTo>
                    <a:pt x="0" y="0"/>
                  </a:moveTo>
                  <a:lnTo>
                    <a:pt x="3677047" y="0"/>
                  </a:lnTo>
                  <a:lnTo>
                    <a:pt x="3677047" y="459582"/>
                  </a:lnTo>
                  <a:lnTo>
                    <a:pt x="0" y="459582"/>
                  </a:lnTo>
                  <a:close/>
                </a:path>
              </a:pathLst>
            </a:custGeom>
            <a:solidFill>
              <a:srgbClr val="000000">
                <a:alpha val="0"/>
              </a:srgbClr>
            </a:solidFill>
          </p:spPr>
        </p:sp>
        <p:sp>
          <p:nvSpPr>
            <p:cNvPr name="TextBox 20" id="20"/>
            <p:cNvSpPr txBox="true"/>
            <p:nvPr/>
          </p:nvSpPr>
          <p:spPr>
            <a:xfrm>
              <a:off x="0" y="-19050"/>
              <a:ext cx="3677047" cy="478632"/>
            </a:xfrm>
            <a:prstGeom prst="rect">
              <a:avLst/>
            </a:prstGeom>
          </p:spPr>
          <p:txBody>
            <a:bodyPr anchor="t" rtlCol="false" tIns="0" lIns="0" bIns="0" rIns="0"/>
            <a:lstStyle/>
            <a:p>
              <a:pPr algn="l">
                <a:lnSpc>
                  <a:spcPts val="2687"/>
                </a:lnSpc>
              </a:pPr>
              <a:r>
                <a:rPr lang="en-US" sz="2125">
                  <a:solidFill>
                    <a:srgbClr val="E2E6E9"/>
                  </a:solidFill>
                  <a:latin typeface="Merriweather"/>
                  <a:ea typeface="Merriweather"/>
                  <a:cs typeface="Merriweather"/>
                  <a:sym typeface="Merriweather"/>
                </a:rPr>
                <a:t>Feature Extraction</a:t>
              </a:r>
            </a:p>
          </p:txBody>
        </p:sp>
      </p:grpSp>
      <p:grpSp>
        <p:nvGrpSpPr>
          <p:cNvPr name="Group 21" id="21"/>
          <p:cNvGrpSpPr/>
          <p:nvPr/>
        </p:nvGrpSpPr>
        <p:grpSpPr>
          <a:xfrm rot="0">
            <a:off x="2206079" y="6406306"/>
            <a:ext cx="15309800" cy="352871"/>
            <a:chOff x="0" y="0"/>
            <a:chExt cx="20413067" cy="470495"/>
          </a:xfrm>
        </p:grpSpPr>
        <p:sp>
          <p:nvSpPr>
            <p:cNvPr name="Freeform 22" id="22"/>
            <p:cNvSpPr/>
            <p:nvPr/>
          </p:nvSpPr>
          <p:spPr>
            <a:xfrm flipH="false" flipV="false" rot="0">
              <a:off x="0" y="0"/>
              <a:ext cx="20413067" cy="470495"/>
            </a:xfrm>
            <a:custGeom>
              <a:avLst/>
              <a:gdLst/>
              <a:ahLst/>
              <a:cxnLst/>
              <a:rect r="r" b="b" t="t" l="l"/>
              <a:pathLst>
                <a:path h="470495" w="20413067">
                  <a:moveTo>
                    <a:pt x="0" y="0"/>
                  </a:moveTo>
                  <a:lnTo>
                    <a:pt x="20413067" y="0"/>
                  </a:lnTo>
                  <a:lnTo>
                    <a:pt x="20413067" y="470495"/>
                  </a:lnTo>
                  <a:lnTo>
                    <a:pt x="0" y="470495"/>
                  </a:lnTo>
                  <a:close/>
                </a:path>
              </a:pathLst>
            </a:custGeom>
            <a:solidFill>
              <a:srgbClr val="000000">
                <a:alpha val="0"/>
              </a:srgbClr>
            </a:solidFill>
          </p:spPr>
        </p:sp>
        <p:sp>
          <p:nvSpPr>
            <p:cNvPr name="TextBox 23" id="23"/>
            <p:cNvSpPr txBox="true"/>
            <p:nvPr/>
          </p:nvSpPr>
          <p:spPr>
            <a:xfrm>
              <a:off x="0" y="-66675"/>
              <a:ext cx="20413067" cy="537170"/>
            </a:xfrm>
            <a:prstGeom prst="rect">
              <a:avLst/>
            </a:prstGeom>
          </p:spPr>
          <p:txBody>
            <a:bodyPr anchor="t" rtlCol="false" tIns="0" lIns="0" bIns="0" rIns="0"/>
            <a:lstStyle/>
            <a:p>
              <a:pPr algn="l">
                <a:lnSpc>
                  <a:spcPts val="2749"/>
                </a:lnSpc>
              </a:pPr>
              <a:r>
                <a:rPr lang="en-US" sz="1687">
                  <a:solidFill>
                    <a:srgbClr val="E2E6E9"/>
                  </a:solidFill>
                  <a:latin typeface="Merriweather"/>
                  <a:ea typeface="Merriweather"/>
                  <a:cs typeface="Merriweather"/>
                  <a:sym typeface="Merriweather"/>
                </a:rPr>
                <a:t>Identify relevant characteristics or patterns in images that help distinguish different object classes.</a:t>
              </a:r>
            </a:p>
          </p:txBody>
        </p:sp>
      </p:grpSp>
      <p:sp>
        <p:nvSpPr>
          <p:cNvPr name="Freeform 24" id="24" descr="preencoded.png"/>
          <p:cNvSpPr/>
          <p:nvPr/>
        </p:nvSpPr>
        <p:spPr>
          <a:xfrm flipH="false" flipV="false" rot="0">
            <a:off x="772120" y="7032426"/>
            <a:ext cx="1103114" cy="1323677"/>
          </a:xfrm>
          <a:custGeom>
            <a:avLst/>
            <a:gdLst/>
            <a:ahLst/>
            <a:cxnLst/>
            <a:rect r="r" b="b" t="t" l="l"/>
            <a:pathLst>
              <a:path h="1323677" w="1103114">
                <a:moveTo>
                  <a:pt x="0" y="0"/>
                </a:moveTo>
                <a:lnTo>
                  <a:pt x="1103114" y="0"/>
                </a:lnTo>
                <a:lnTo>
                  <a:pt x="1103114" y="1323678"/>
                </a:lnTo>
                <a:lnTo>
                  <a:pt x="0" y="1323678"/>
                </a:lnTo>
                <a:lnTo>
                  <a:pt x="0" y="0"/>
                </a:lnTo>
                <a:close/>
              </a:path>
            </a:pathLst>
          </a:custGeom>
          <a:blipFill>
            <a:blip r:embed="rId9"/>
            <a:stretch>
              <a:fillRect l="-69" t="0" r="-69" b="0"/>
            </a:stretch>
          </a:blipFill>
        </p:spPr>
      </p:sp>
      <p:grpSp>
        <p:nvGrpSpPr>
          <p:cNvPr name="Group 25" id="25"/>
          <p:cNvGrpSpPr/>
          <p:nvPr/>
        </p:nvGrpSpPr>
        <p:grpSpPr>
          <a:xfrm rot="0">
            <a:off x="2206079" y="7252990"/>
            <a:ext cx="2757785" cy="344686"/>
            <a:chOff x="0" y="0"/>
            <a:chExt cx="3677047" cy="459582"/>
          </a:xfrm>
        </p:grpSpPr>
        <p:sp>
          <p:nvSpPr>
            <p:cNvPr name="Freeform 26" id="26"/>
            <p:cNvSpPr/>
            <p:nvPr/>
          </p:nvSpPr>
          <p:spPr>
            <a:xfrm flipH="false" flipV="false" rot="0">
              <a:off x="0" y="0"/>
              <a:ext cx="3677047" cy="459582"/>
            </a:xfrm>
            <a:custGeom>
              <a:avLst/>
              <a:gdLst/>
              <a:ahLst/>
              <a:cxnLst/>
              <a:rect r="r" b="b" t="t" l="l"/>
              <a:pathLst>
                <a:path h="459582" w="3677047">
                  <a:moveTo>
                    <a:pt x="0" y="0"/>
                  </a:moveTo>
                  <a:lnTo>
                    <a:pt x="3677047" y="0"/>
                  </a:lnTo>
                  <a:lnTo>
                    <a:pt x="3677047" y="459582"/>
                  </a:lnTo>
                  <a:lnTo>
                    <a:pt x="0" y="459582"/>
                  </a:lnTo>
                  <a:close/>
                </a:path>
              </a:pathLst>
            </a:custGeom>
            <a:solidFill>
              <a:srgbClr val="000000">
                <a:alpha val="0"/>
              </a:srgbClr>
            </a:solidFill>
          </p:spPr>
        </p:sp>
        <p:sp>
          <p:nvSpPr>
            <p:cNvPr name="TextBox 27" id="27"/>
            <p:cNvSpPr txBox="true"/>
            <p:nvPr/>
          </p:nvSpPr>
          <p:spPr>
            <a:xfrm>
              <a:off x="0" y="-19050"/>
              <a:ext cx="3677047" cy="478632"/>
            </a:xfrm>
            <a:prstGeom prst="rect">
              <a:avLst/>
            </a:prstGeom>
          </p:spPr>
          <p:txBody>
            <a:bodyPr anchor="t" rtlCol="false" tIns="0" lIns="0" bIns="0" rIns="0"/>
            <a:lstStyle/>
            <a:p>
              <a:pPr algn="l">
                <a:lnSpc>
                  <a:spcPts val="2687"/>
                </a:lnSpc>
              </a:pPr>
              <a:r>
                <a:rPr lang="en-US" sz="2125">
                  <a:solidFill>
                    <a:srgbClr val="E2E6E9"/>
                  </a:solidFill>
                  <a:latin typeface="Merriweather"/>
                  <a:ea typeface="Merriweather"/>
                  <a:cs typeface="Merriweather"/>
                  <a:sym typeface="Merriweather"/>
                </a:rPr>
                <a:t>Model Training</a:t>
              </a:r>
            </a:p>
          </p:txBody>
        </p:sp>
      </p:grpSp>
      <p:grpSp>
        <p:nvGrpSpPr>
          <p:cNvPr name="Group 28" id="28"/>
          <p:cNvGrpSpPr/>
          <p:nvPr/>
        </p:nvGrpSpPr>
        <p:grpSpPr>
          <a:xfrm rot="0">
            <a:off x="2206079" y="7729984"/>
            <a:ext cx="15309800" cy="352871"/>
            <a:chOff x="0" y="0"/>
            <a:chExt cx="20413067" cy="470495"/>
          </a:xfrm>
        </p:grpSpPr>
        <p:sp>
          <p:nvSpPr>
            <p:cNvPr name="Freeform 29" id="29"/>
            <p:cNvSpPr/>
            <p:nvPr/>
          </p:nvSpPr>
          <p:spPr>
            <a:xfrm flipH="false" flipV="false" rot="0">
              <a:off x="0" y="0"/>
              <a:ext cx="20413067" cy="470495"/>
            </a:xfrm>
            <a:custGeom>
              <a:avLst/>
              <a:gdLst/>
              <a:ahLst/>
              <a:cxnLst/>
              <a:rect r="r" b="b" t="t" l="l"/>
              <a:pathLst>
                <a:path h="470495" w="20413067">
                  <a:moveTo>
                    <a:pt x="0" y="0"/>
                  </a:moveTo>
                  <a:lnTo>
                    <a:pt x="20413067" y="0"/>
                  </a:lnTo>
                  <a:lnTo>
                    <a:pt x="20413067" y="470495"/>
                  </a:lnTo>
                  <a:lnTo>
                    <a:pt x="0" y="470495"/>
                  </a:lnTo>
                  <a:close/>
                </a:path>
              </a:pathLst>
            </a:custGeom>
            <a:solidFill>
              <a:srgbClr val="000000">
                <a:alpha val="0"/>
              </a:srgbClr>
            </a:solidFill>
          </p:spPr>
        </p:sp>
        <p:sp>
          <p:nvSpPr>
            <p:cNvPr name="TextBox 30" id="30"/>
            <p:cNvSpPr txBox="true"/>
            <p:nvPr/>
          </p:nvSpPr>
          <p:spPr>
            <a:xfrm>
              <a:off x="0" y="-66675"/>
              <a:ext cx="20413067" cy="537170"/>
            </a:xfrm>
            <a:prstGeom prst="rect">
              <a:avLst/>
            </a:prstGeom>
          </p:spPr>
          <p:txBody>
            <a:bodyPr anchor="t" rtlCol="false" tIns="0" lIns="0" bIns="0" rIns="0"/>
            <a:lstStyle/>
            <a:p>
              <a:pPr algn="l">
                <a:lnSpc>
                  <a:spcPts val="2749"/>
                </a:lnSpc>
              </a:pPr>
              <a:r>
                <a:rPr lang="en-US" sz="1687">
                  <a:solidFill>
                    <a:srgbClr val="E2E6E9"/>
                  </a:solidFill>
                  <a:latin typeface="Merriweather"/>
                  <a:ea typeface="Merriweather"/>
                  <a:cs typeface="Merriweather"/>
                  <a:sym typeface="Merriweather"/>
                </a:rPr>
                <a:t>Use labeled data to teach the model to recognize patterns associated with each object category.</a:t>
              </a:r>
            </a:p>
          </p:txBody>
        </p:sp>
      </p:grpSp>
      <p:sp>
        <p:nvSpPr>
          <p:cNvPr name="Freeform 31" id="31" descr="preencoded.png"/>
          <p:cNvSpPr/>
          <p:nvPr/>
        </p:nvSpPr>
        <p:spPr>
          <a:xfrm flipH="false" flipV="false" rot="0">
            <a:off x="772120" y="8356104"/>
            <a:ext cx="1103114" cy="1323677"/>
          </a:xfrm>
          <a:custGeom>
            <a:avLst/>
            <a:gdLst/>
            <a:ahLst/>
            <a:cxnLst/>
            <a:rect r="r" b="b" t="t" l="l"/>
            <a:pathLst>
              <a:path h="1323677" w="1103114">
                <a:moveTo>
                  <a:pt x="0" y="0"/>
                </a:moveTo>
                <a:lnTo>
                  <a:pt x="1103114" y="0"/>
                </a:lnTo>
                <a:lnTo>
                  <a:pt x="1103114" y="1323677"/>
                </a:lnTo>
                <a:lnTo>
                  <a:pt x="0" y="1323677"/>
                </a:lnTo>
                <a:lnTo>
                  <a:pt x="0" y="0"/>
                </a:lnTo>
                <a:close/>
              </a:path>
            </a:pathLst>
          </a:custGeom>
          <a:blipFill>
            <a:blip r:embed="rId10"/>
            <a:stretch>
              <a:fillRect l="-69" t="0" r="-69" b="0"/>
            </a:stretch>
          </a:blipFill>
        </p:spPr>
      </p:sp>
      <p:grpSp>
        <p:nvGrpSpPr>
          <p:cNvPr name="Group 32" id="32"/>
          <p:cNvGrpSpPr/>
          <p:nvPr/>
        </p:nvGrpSpPr>
        <p:grpSpPr>
          <a:xfrm rot="0">
            <a:off x="2206079" y="8576667"/>
            <a:ext cx="3131195" cy="344686"/>
            <a:chOff x="0" y="0"/>
            <a:chExt cx="4174927" cy="459582"/>
          </a:xfrm>
        </p:grpSpPr>
        <p:sp>
          <p:nvSpPr>
            <p:cNvPr name="Freeform 33" id="33"/>
            <p:cNvSpPr/>
            <p:nvPr/>
          </p:nvSpPr>
          <p:spPr>
            <a:xfrm flipH="false" flipV="false" rot="0">
              <a:off x="0" y="0"/>
              <a:ext cx="4174927" cy="459582"/>
            </a:xfrm>
            <a:custGeom>
              <a:avLst/>
              <a:gdLst/>
              <a:ahLst/>
              <a:cxnLst/>
              <a:rect r="r" b="b" t="t" l="l"/>
              <a:pathLst>
                <a:path h="459582" w="4174927">
                  <a:moveTo>
                    <a:pt x="0" y="0"/>
                  </a:moveTo>
                  <a:lnTo>
                    <a:pt x="4174927" y="0"/>
                  </a:lnTo>
                  <a:lnTo>
                    <a:pt x="4174927" y="459582"/>
                  </a:lnTo>
                  <a:lnTo>
                    <a:pt x="0" y="459582"/>
                  </a:lnTo>
                  <a:close/>
                </a:path>
              </a:pathLst>
            </a:custGeom>
            <a:solidFill>
              <a:srgbClr val="000000">
                <a:alpha val="0"/>
              </a:srgbClr>
            </a:solidFill>
          </p:spPr>
        </p:sp>
        <p:sp>
          <p:nvSpPr>
            <p:cNvPr name="TextBox 34" id="34"/>
            <p:cNvSpPr txBox="true"/>
            <p:nvPr/>
          </p:nvSpPr>
          <p:spPr>
            <a:xfrm>
              <a:off x="0" y="-19050"/>
              <a:ext cx="4174927" cy="478632"/>
            </a:xfrm>
            <a:prstGeom prst="rect">
              <a:avLst/>
            </a:prstGeom>
          </p:spPr>
          <p:txBody>
            <a:bodyPr anchor="t" rtlCol="false" tIns="0" lIns="0" bIns="0" rIns="0"/>
            <a:lstStyle/>
            <a:p>
              <a:pPr algn="l">
                <a:lnSpc>
                  <a:spcPts val="2687"/>
                </a:lnSpc>
              </a:pPr>
              <a:r>
                <a:rPr lang="en-US" sz="2125">
                  <a:solidFill>
                    <a:srgbClr val="E2E6E9"/>
                  </a:solidFill>
                  <a:latin typeface="Merriweather"/>
                  <a:ea typeface="Merriweather"/>
                  <a:cs typeface="Merriweather"/>
                  <a:sym typeface="Merriweather"/>
                </a:rPr>
                <a:t>Prediction &amp; Evaluation</a:t>
              </a:r>
            </a:p>
          </p:txBody>
        </p:sp>
      </p:grpSp>
      <p:grpSp>
        <p:nvGrpSpPr>
          <p:cNvPr name="Group 35" id="35"/>
          <p:cNvGrpSpPr/>
          <p:nvPr/>
        </p:nvGrpSpPr>
        <p:grpSpPr>
          <a:xfrm rot="0">
            <a:off x="2206079" y="9053661"/>
            <a:ext cx="15309800" cy="352871"/>
            <a:chOff x="0" y="0"/>
            <a:chExt cx="20413067" cy="470495"/>
          </a:xfrm>
        </p:grpSpPr>
        <p:sp>
          <p:nvSpPr>
            <p:cNvPr name="Freeform 36" id="36"/>
            <p:cNvSpPr/>
            <p:nvPr/>
          </p:nvSpPr>
          <p:spPr>
            <a:xfrm flipH="false" flipV="false" rot="0">
              <a:off x="0" y="0"/>
              <a:ext cx="20413067" cy="470495"/>
            </a:xfrm>
            <a:custGeom>
              <a:avLst/>
              <a:gdLst/>
              <a:ahLst/>
              <a:cxnLst/>
              <a:rect r="r" b="b" t="t" l="l"/>
              <a:pathLst>
                <a:path h="470495" w="20413067">
                  <a:moveTo>
                    <a:pt x="0" y="0"/>
                  </a:moveTo>
                  <a:lnTo>
                    <a:pt x="20413067" y="0"/>
                  </a:lnTo>
                  <a:lnTo>
                    <a:pt x="20413067" y="470495"/>
                  </a:lnTo>
                  <a:lnTo>
                    <a:pt x="0" y="470495"/>
                  </a:lnTo>
                  <a:close/>
                </a:path>
              </a:pathLst>
            </a:custGeom>
            <a:solidFill>
              <a:srgbClr val="000000">
                <a:alpha val="0"/>
              </a:srgbClr>
            </a:solidFill>
          </p:spPr>
        </p:sp>
        <p:sp>
          <p:nvSpPr>
            <p:cNvPr name="TextBox 37" id="37"/>
            <p:cNvSpPr txBox="true"/>
            <p:nvPr/>
          </p:nvSpPr>
          <p:spPr>
            <a:xfrm>
              <a:off x="0" y="-66675"/>
              <a:ext cx="20413067" cy="537170"/>
            </a:xfrm>
            <a:prstGeom prst="rect">
              <a:avLst/>
            </a:prstGeom>
          </p:spPr>
          <p:txBody>
            <a:bodyPr anchor="t" rtlCol="false" tIns="0" lIns="0" bIns="0" rIns="0"/>
            <a:lstStyle/>
            <a:p>
              <a:pPr algn="l">
                <a:lnSpc>
                  <a:spcPts val="2749"/>
                </a:lnSpc>
              </a:pPr>
              <a:r>
                <a:rPr lang="en-US" sz="1687">
                  <a:solidFill>
                    <a:srgbClr val="E2E6E9"/>
                  </a:solidFill>
                  <a:latin typeface="Merriweather"/>
                  <a:ea typeface="Merriweather"/>
                  <a:cs typeface="Merriweather"/>
                  <a:sym typeface="Merriweather"/>
                </a:rPr>
                <a:t>Classify new images and evaluate the model’s performance using metrics like accuracy and recall to optimize results.</a:t>
              </a:r>
            </a:p>
          </p:txBody>
        </p:sp>
      </p:grpSp>
      <p:grpSp>
        <p:nvGrpSpPr>
          <p:cNvPr name="Group 38" id="38"/>
          <p:cNvGrpSpPr/>
          <p:nvPr/>
        </p:nvGrpSpPr>
        <p:grpSpPr>
          <a:xfrm rot="0">
            <a:off x="16274799" y="9597272"/>
            <a:ext cx="1800559" cy="697665"/>
            <a:chOff x="0" y="0"/>
            <a:chExt cx="2400745" cy="930220"/>
          </a:xfrm>
        </p:grpSpPr>
        <p:sp>
          <p:nvSpPr>
            <p:cNvPr name="Freeform 39" id="39"/>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40" id="40"/>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9151A">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79748" y="1792932"/>
            <a:ext cx="13137951" cy="964109"/>
            <a:chOff x="0" y="0"/>
            <a:chExt cx="17517268" cy="1285478"/>
          </a:xfrm>
        </p:grpSpPr>
        <p:sp>
          <p:nvSpPr>
            <p:cNvPr name="Freeform 7" id="7"/>
            <p:cNvSpPr/>
            <p:nvPr/>
          </p:nvSpPr>
          <p:spPr>
            <a:xfrm flipH="false" flipV="false" rot="0">
              <a:off x="0" y="0"/>
              <a:ext cx="17517269" cy="1285478"/>
            </a:xfrm>
            <a:custGeom>
              <a:avLst/>
              <a:gdLst/>
              <a:ahLst/>
              <a:cxnLst/>
              <a:rect r="r" b="b" t="t" l="l"/>
              <a:pathLst>
                <a:path h="1285478" w="17517269">
                  <a:moveTo>
                    <a:pt x="0" y="0"/>
                  </a:moveTo>
                  <a:lnTo>
                    <a:pt x="17517269" y="0"/>
                  </a:lnTo>
                  <a:lnTo>
                    <a:pt x="17517269" y="1285478"/>
                  </a:lnTo>
                  <a:lnTo>
                    <a:pt x="0" y="1285478"/>
                  </a:lnTo>
                  <a:close/>
                </a:path>
              </a:pathLst>
            </a:custGeom>
            <a:solidFill>
              <a:srgbClr val="000000">
                <a:alpha val="0"/>
              </a:srgbClr>
            </a:solidFill>
          </p:spPr>
        </p:sp>
        <p:sp>
          <p:nvSpPr>
            <p:cNvPr name="TextBox 8" id="8"/>
            <p:cNvSpPr txBox="true"/>
            <p:nvPr/>
          </p:nvSpPr>
          <p:spPr>
            <a:xfrm>
              <a:off x="0" y="-28575"/>
              <a:ext cx="17517268" cy="1314053"/>
            </a:xfrm>
            <a:prstGeom prst="rect">
              <a:avLst/>
            </a:prstGeom>
          </p:spPr>
          <p:txBody>
            <a:bodyPr anchor="t" rtlCol="false" tIns="0" lIns="0" bIns="0" rIns="0"/>
            <a:lstStyle/>
            <a:p>
              <a:pPr algn="l">
                <a:lnSpc>
                  <a:spcPts val="7562"/>
                </a:lnSpc>
              </a:pPr>
              <a:r>
                <a:rPr lang="en-US" sz="6062">
                  <a:solidFill>
                    <a:srgbClr val="F5F0F0"/>
                  </a:solidFill>
                  <a:latin typeface="Merriweather"/>
                  <a:ea typeface="Merriweather"/>
                  <a:cs typeface="Merriweather"/>
                  <a:sym typeface="Merriweather"/>
                </a:rPr>
                <a:t>Traditional Algorithms (ML-Based)</a:t>
              </a:r>
            </a:p>
          </p:txBody>
        </p:sp>
      </p:grpSp>
      <p:grpSp>
        <p:nvGrpSpPr>
          <p:cNvPr name="Group 9" id="9"/>
          <p:cNvGrpSpPr/>
          <p:nvPr/>
        </p:nvGrpSpPr>
        <p:grpSpPr>
          <a:xfrm rot="0">
            <a:off x="1079748" y="3497312"/>
            <a:ext cx="7687866" cy="2961085"/>
            <a:chOff x="0" y="0"/>
            <a:chExt cx="10250488" cy="3948113"/>
          </a:xfrm>
        </p:grpSpPr>
        <p:sp>
          <p:nvSpPr>
            <p:cNvPr name="Freeform 10" id="10"/>
            <p:cNvSpPr/>
            <p:nvPr/>
          </p:nvSpPr>
          <p:spPr>
            <a:xfrm flipH="false" flipV="false" rot="0">
              <a:off x="0" y="0"/>
              <a:ext cx="10250488" cy="3948113"/>
            </a:xfrm>
            <a:custGeom>
              <a:avLst/>
              <a:gdLst/>
              <a:ahLst/>
              <a:cxnLst/>
              <a:rect r="r" b="b" t="t" l="l"/>
              <a:pathLst>
                <a:path h="3948113" w="10250488">
                  <a:moveTo>
                    <a:pt x="0" y="0"/>
                  </a:moveTo>
                  <a:lnTo>
                    <a:pt x="10250488" y="0"/>
                  </a:lnTo>
                  <a:lnTo>
                    <a:pt x="10250488" y="3948113"/>
                  </a:lnTo>
                  <a:lnTo>
                    <a:pt x="0" y="3948113"/>
                  </a:lnTo>
                  <a:close/>
                </a:path>
              </a:pathLst>
            </a:custGeom>
            <a:solidFill>
              <a:srgbClr val="000000">
                <a:alpha val="0"/>
              </a:srgbClr>
            </a:solidFill>
          </p:spPr>
        </p:sp>
        <p:sp>
          <p:nvSpPr>
            <p:cNvPr name="TextBox 11" id="11"/>
            <p:cNvSpPr txBox="true"/>
            <p:nvPr/>
          </p:nvSpPr>
          <p:spPr>
            <a:xfrm>
              <a:off x="0" y="-95250"/>
              <a:ext cx="10250488" cy="4043363"/>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Traditional machine learning methods such as Support Vector Machines (SVM) and Random Forests rely on handcrafted feature descriptors like Histogram of Oriented Gradients (HOG) or Scale-Invariant Feature Transform (SIFT) to characterize objects in images.</a:t>
              </a:r>
            </a:p>
          </p:txBody>
        </p:sp>
      </p:grpSp>
      <p:grpSp>
        <p:nvGrpSpPr>
          <p:cNvPr name="Group 12" id="12"/>
          <p:cNvGrpSpPr/>
          <p:nvPr/>
        </p:nvGrpSpPr>
        <p:grpSpPr>
          <a:xfrm rot="0">
            <a:off x="1079748" y="6735961"/>
            <a:ext cx="7687866" cy="1480542"/>
            <a:chOff x="0" y="0"/>
            <a:chExt cx="10250488" cy="1974057"/>
          </a:xfrm>
        </p:grpSpPr>
        <p:sp>
          <p:nvSpPr>
            <p:cNvPr name="Freeform 13" id="13"/>
            <p:cNvSpPr/>
            <p:nvPr/>
          </p:nvSpPr>
          <p:spPr>
            <a:xfrm flipH="false" flipV="false" rot="0">
              <a:off x="0" y="0"/>
              <a:ext cx="10250488" cy="1974057"/>
            </a:xfrm>
            <a:custGeom>
              <a:avLst/>
              <a:gdLst/>
              <a:ahLst/>
              <a:cxnLst/>
              <a:rect r="r" b="b" t="t" l="l"/>
              <a:pathLst>
                <a:path h="1974057" w="10250488">
                  <a:moveTo>
                    <a:pt x="0" y="0"/>
                  </a:moveTo>
                  <a:lnTo>
                    <a:pt x="10250488" y="0"/>
                  </a:lnTo>
                  <a:lnTo>
                    <a:pt x="10250488" y="1974057"/>
                  </a:lnTo>
                  <a:lnTo>
                    <a:pt x="0" y="1974057"/>
                  </a:lnTo>
                  <a:close/>
                </a:path>
              </a:pathLst>
            </a:custGeom>
            <a:solidFill>
              <a:srgbClr val="000000">
                <a:alpha val="0"/>
              </a:srgbClr>
            </a:solidFill>
          </p:spPr>
        </p:sp>
        <p:sp>
          <p:nvSpPr>
            <p:cNvPr name="TextBox 14" id="14"/>
            <p:cNvSpPr txBox="true"/>
            <p:nvPr/>
          </p:nvSpPr>
          <p:spPr>
            <a:xfrm>
              <a:off x="0" y="-95250"/>
              <a:ext cx="10250488" cy="2069307"/>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These descriptors capture gradients or key points but often struggle to generalize in complex or highly variable environments.</a:t>
              </a:r>
            </a:p>
          </p:txBody>
        </p:sp>
      </p:grpSp>
      <p:grpSp>
        <p:nvGrpSpPr>
          <p:cNvPr name="Group 15" id="15"/>
          <p:cNvGrpSpPr/>
          <p:nvPr/>
        </p:nvGrpSpPr>
        <p:grpSpPr>
          <a:xfrm rot="0">
            <a:off x="9529911" y="3528269"/>
            <a:ext cx="3856732" cy="481905"/>
            <a:chOff x="0" y="0"/>
            <a:chExt cx="5142310" cy="642540"/>
          </a:xfrm>
        </p:grpSpPr>
        <p:sp>
          <p:nvSpPr>
            <p:cNvPr name="Freeform 16" id="16"/>
            <p:cNvSpPr/>
            <p:nvPr/>
          </p:nvSpPr>
          <p:spPr>
            <a:xfrm flipH="false" flipV="false" rot="0">
              <a:off x="0" y="0"/>
              <a:ext cx="5142310" cy="642540"/>
            </a:xfrm>
            <a:custGeom>
              <a:avLst/>
              <a:gdLst/>
              <a:ahLst/>
              <a:cxnLst/>
              <a:rect r="r" b="b" t="t" l="l"/>
              <a:pathLst>
                <a:path h="642540" w="5142310">
                  <a:moveTo>
                    <a:pt x="0" y="0"/>
                  </a:moveTo>
                  <a:lnTo>
                    <a:pt x="5142310" y="0"/>
                  </a:lnTo>
                  <a:lnTo>
                    <a:pt x="5142310" y="642540"/>
                  </a:lnTo>
                  <a:lnTo>
                    <a:pt x="0" y="642540"/>
                  </a:lnTo>
                  <a:close/>
                </a:path>
              </a:pathLst>
            </a:custGeom>
            <a:solidFill>
              <a:srgbClr val="000000">
                <a:alpha val="0"/>
              </a:srgbClr>
            </a:solidFill>
          </p:spPr>
        </p:sp>
        <p:sp>
          <p:nvSpPr>
            <p:cNvPr name="TextBox 17" id="17"/>
            <p:cNvSpPr txBox="true"/>
            <p:nvPr/>
          </p:nvSpPr>
          <p:spPr>
            <a:xfrm>
              <a:off x="0" y="-9525"/>
              <a:ext cx="5142310" cy="652065"/>
            </a:xfrm>
            <a:prstGeom prst="rect">
              <a:avLst/>
            </a:prstGeom>
          </p:spPr>
          <p:txBody>
            <a:bodyPr anchor="t" rtlCol="false" tIns="0" lIns="0" bIns="0" rIns="0"/>
            <a:lstStyle/>
            <a:p>
              <a:pPr algn="l">
                <a:lnSpc>
                  <a:spcPts val="3749"/>
                </a:lnSpc>
              </a:pPr>
              <a:r>
                <a:rPr lang="en-US" sz="3000">
                  <a:solidFill>
                    <a:srgbClr val="F5F0F0"/>
                  </a:solidFill>
                  <a:latin typeface="Merriweather"/>
                  <a:ea typeface="Merriweather"/>
                  <a:cs typeface="Merriweather"/>
                  <a:sym typeface="Merriweather"/>
                </a:rPr>
                <a:t>Example:</a:t>
              </a:r>
            </a:p>
          </p:txBody>
        </p:sp>
      </p:grpSp>
      <p:grpSp>
        <p:nvGrpSpPr>
          <p:cNvPr name="Group 18" id="18"/>
          <p:cNvGrpSpPr/>
          <p:nvPr/>
        </p:nvGrpSpPr>
        <p:grpSpPr>
          <a:xfrm rot="0">
            <a:off x="9529911" y="4318695"/>
            <a:ext cx="7687866" cy="2467570"/>
            <a:chOff x="0" y="0"/>
            <a:chExt cx="10250488" cy="3290093"/>
          </a:xfrm>
        </p:grpSpPr>
        <p:sp>
          <p:nvSpPr>
            <p:cNvPr name="Freeform 19" id="19"/>
            <p:cNvSpPr/>
            <p:nvPr/>
          </p:nvSpPr>
          <p:spPr>
            <a:xfrm flipH="false" flipV="false" rot="0">
              <a:off x="0" y="0"/>
              <a:ext cx="10250488" cy="3290093"/>
            </a:xfrm>
            <a:custGeom>
              <a:avLst/>
              <a:gdLst/>
              <a:ahLst/>
              <a:cxnLst/>
              <a:rect r="r" b="b" t="t" l="l"/>
              <a:pathLst>
                <a:path h="3290093" w="10250488">
                  <a:moveTo>
                    <a:pt x="0" y="0"/>
                  </a:moveTo>
                  <a:lnTo>
                    <a:pt x="10250488" y="0"/>
                  </a:lnTo>
                  <a:lnTo>
                    <a:pt x="10250488" y="3290093"/>
                  </a:lnTo>
                  <a:lnTo>
                    <a:pt x="0" y="3290093"/>
                  </a:lnTo>
                  <a:close/>
                </a:path>
              </a:pathLst>
            </a:custGeom>
            <a:solidFill>
              <a:srgbClr val="000000">
                <a:alpha val="0"/>
              </a:srgbClr>
            </a:solidFill>
          </p:spPr>
        </p:sp>
        <p:sp>
          <p:nvSpPr>
            <p:cNvPr name="TextBox 20" id="20"/>
            <p:cNvSpPr txBox="true"/>
            <p:nvPr/>
          </p:nvSpPr>
          <p:spPr>
            <a:xfrm>
              <a:off x="0" y="-95250"/>
              <a:ext cx="10250488" cy="3385343"/>
            </a:xfrm>
            <a:prstGeom prst="rect">
              <a:avLst/>
            </a:prstGeom>
          </p:spPr>
          <p:txBody>
            <a:bodyPr anchor="t" rtlCol="false" tIns="0" lIns="0" bIns="0" rIns="0"/>
            <a:lstStyle/>
            <a:p>
              <a:pPr algn="l">
                <a:lnSpc>
                  <a:spcPts val="3875"/>
                </a:lnSpc>
              </a:pPr>
              <a:r>
                <a:rPr lang="en-US" sz="2375">
                  <a:solidFill>
                    <a:srgbClr val="E2E6E9"/>
                  </a:solidFill>
                  <a:latin typeface="Merriweather"/>
                  <a:ea typeface="Merriweather"/>
                  <a:cs typeface="Merriweather"/>
                  <a:sym typeface="Merriweather"/>
                </a:rPr>
                <a:t>An SVM using HOG features can classify cars versus pedestrians with about 75% accuracy, demonstrating decent effectiveness but noticeable limitations in handling diverse appearances and backgrounds.</a:t>
              </a:r>
            </a:p>
          </p:txBody>
        </p:sp>
      </p:grpSp>
      <p:grpSp>
        <p:nvGrpSpPr>
          <p:cNvPr name="Group 21" id="21"/>
          <p:cNvGrpSpPr/>
          <p:nvPr/>
        </p:nvGrpSpPr>
        <p:grpSpPr>
          <a:xfrm rot="0">
            <a:off x="16234694" y="9597272"/>
            <a:ext cx="1800559" cy="697665"/>
            <a:chOff x="0" y="0"/>
            <a:chExt cx="2400745" cy="930220"/>
          </a:xfrm>
        </p:grpSpPr>
        <p:sp>
          <p:nvSpPr>
            <p:cNvPr name="Freeform 22" id="22"/>
            <p:cNvSpPr/>
            <p:nvPr/>
          </p:nvSpPr>
          <p:spPr>
            <a:xfrm flipH="false" flipV="false" rot="0">
              <a:off x="10541" y="10541"/>
              <a:ext cx="2379599" cy="909066"/>
            </a:xfrm>
            <a:custGeom>
              <a:avLst/>
              <a:gdLst/>
              <a:ahLst/>
              <a:cxnLst/>
              <a:rect r="r" b="b" t="t" l="l"/>
              <a:pathLst>
                <a:path h="909066" w="2379599">
                  <a:moveTo>
                    <a:pt x="0" y="227330"/>
                  </a:moveTo>
                  <a:lnTo>
                    <a:pt x="1918589" y="227330"/>
                  </a:lnTo>
                  <a:lnTo>
                    <a:pt x="1918589" y="0"/>
                  </a:lnTo>
                  <a:lnTo>
                    <a:pt x="2379599" y="454533"/>
                  </a:lnTo>
                  <a:lnTo>
                    <a:pt x="1918589" y="909066"/>
                  </a:lnTo>
                  <a:lnTo>
                    <a:pt x="1918589" y="681863"/>
                  </a:lnTo>
                  <a:lnTo>
                    <a:pt x="0" y="681863"/>
                  </a:lnTo>
                  <a:close/>
                </a:path>
              </a:pathLst>
            </a:custGeom>
            <a:solidFill>
              <a:srgbClr val="4472C4"/>
            </a:solidFill>
          </p:spPr>
        </p:sp>
        <p:sp>
          <p:nvSpPr>
            <p:cNvPr name="Freeform 23" id="23"/>
            <p:cNvSpPr/>
            <p:nvPr/>
          </p:nvSpPr>
          <p:spPr>
            <a:xfrm flipH="false" flipV="false" rot="0">
              <a:off x="0" y="-889"/>
              <a:ext cx="2400808" cy="931926"/>
            </a:xfrm>
            <a:custGeom>
              <a:avLst/>
              <a:gdLst/>
              <a:ahLst/>
              <a:cxnLst/>
              <a:rect r="r" b="b" t="t" l="l"/>
              <a:pathLst>
                <a:path h="931926" w="2400808">
                  <a:moveTo>
                    <a:pt x="10541" y="228092"/>
                  </a:moveTo>
                  <a:lnTo>
                    <a:pt x="1929130" y="228092"/>
                  </a:lnTo>
                  <a:lnTo>
                    <a:pt x="1929130" y="238633"/>
                  </a:lnTo>
                  <a:lnTo>
                    <a:pt x="1918589" y="238633"/>
                  </a:lnTo>
                  <a:lnTo>
                    <a:pt x="1918589" y="11430"/>
                  </a:lnTo>
                  <a:cubicBezTo>
                    <a:pt x="1918589" y="7112"/>
                    <a:pt x="1921129" y="3302"/>
                    <a:pt x="1925066" y="1651"/>
                  </a:cubicBezTo>
                  <a:cubicBezTo>
                    <a:pt x="1929003" y="0"/>
                    <a:pt x="1933575" y="889"/>
                    <a:pt x="1936623" y="3937"/>
                  </a:cubicBezTo>
                  <a:lnTo>
                    <a:pt x="2397633" y="458470"/>
                  </a:lnTo>
                  <a:cubicBezTo>
                    <a:pt x="2399665" y="460502"/>
                    <a:pt x="2400808" y="463169"/>
                    <a:pt x="2400808" y="465963"/>
                  </a:cubicBezTo>
                  <a:cubicBezTo>
                    <a:pt x="2400808" y="468757"/>
                    <a:pt x="2399665" y="471551"/>
                    <a:pt x="2397633" y="473456"/>
                  </a:cubicBezTo>
                  <a:lnTo>
                    <a:pt x="1936623" y="927989"/>
                  </a:lnTo>
                  <a:cubicBezTo>
                    <a:pt x="1933575" y="931037"/>
                    <a:pt x="1929003" y="931926"/>
                    <a:pt x="1925066" y="930275"/>
                  </a:cubicBezTo>
                  <a:cubicBezTo>
                    <a:pt x="1921129" y="928624"/>
                    <a:pt x="1918589" y="924814"/>
                    <a:pt x="1918589" y="920496"/>
                  </a:cubicBezTo>
                  <a:lnTo>
                    <a:pt x="1918589" y="693293"/>
                  </a:lnTo>
                  <a:lnTo>
                    <a:pt x="1929130" y="693293"/>
                  </a:lnTo>
                  <a:lnTo>
                    <a:pt x="1929130" y="703834"/>
                  </a:lnTo>
                  <a:lnTo>
                    <a:pt x="10541" y="703834"/>
                  </a:lnTo>
                  <a:cubicBezTo>
                    <a:pt x="4699" y="703834"/>
                    <a:pt x="0" y="699135"/>
                    <a:pt x="0" y="693293"/>
                  </a:cubicBezTo>
                  <a:lnTo>
                    <a:pt x="0" y="238760"/>
                  </a:lnTo>
                  <a:cubicBezTo>
                    <a:pt x="0" y="232918"/>
                    <a:pt x="4699" y="228219"/>
                    <a:pt x="10541" y="228219"/>
                  </a:cubicBezTo>
                  <a:moveTo>
                    <a:pt x="10541" y="249428"/>
                  </a:moveTo>
                  <a:lnTo>
                    <a:pt x="10541" y="238887"/>
                  </a:lnTo>
                  <a:lnTo>
                    <a:pt x="21082" y="238887"/>
                  </a:lnTo>
                  <a:lnTo>
                    <a:pt x="21082" y="693293"/>
                  </a:lnTo>
                  <a:lnTo>
                    <a:pt x="10541" y="693293"/>
                  </a:lnTo>
                  <a:lnTo>
                    <a:pt x="10541" y="682752"/>
                  </a:lnTo>
                  <a:lnTo>
                    <a:pt x="1929130" y="682752"/>
                  </a:lnTo>
                  <a:cubicBezTo>
                    <a:pt x="1934972" y="682752"/>
                    <a:pt x="1939671" y="687451"/>
                    <a:pt x="1939671" y="693293"/>
                  </a:cubicBezTo>
                  <a:lnTo>
                    <a:pt x="1939671" y="920496"/>
                  </a:lnTo>
                  <a:lnTo>
                    <a:pt x="1929130" y="920496"/>
                  </a:lnTo>
                  <a:lnTo>
                    <a:pt x="1921637" y="913003"/>
                  </a:lnTo>
                  <a:lnTo>
                    <a:pt x="2382647" y="458470"/>
                  </a:lnTo>
                  <a:lnTo>
                    <a:pt x="2390140" y="465963"/>
                  </a:lnTo>
                  <a:lnTo>
                    <a:pt x="2382647" y="473456"/>
                  </a:lnTo>
                  <a:lnTo>
                    <a:pt x="1921637" y="18923"/>
                  </a:lnTo>
                  <a:lnTo>
                    <a:pt x="1929130" y="11430"/>
                  </a:lnTo>
                  <a:lnTo>
                    <a:pt x="1939671" y="11430"/>
                  </a:lnTo>
                  <a:lnTo>
                    <a:pt x="1939671" y="238760"/>
                  </a:lnTo>
                  <a:cubicBezTo>
                    <a:pt x="1939671" y="244602"/>
                    <a:pt x="1934972" y="249301"/>
                    <a:pt x="1929130" y="249301"/>
                  </a:cubicBezTo>
                  <a:lnTo>
                    <a:pt x="10541" y="249301"/>
                  </a:lnTo>
                  <a:close/>
                </a:path>
              </a:pathLst>
            </a:custGeom>
            <a:solidFill>
              <a:srgbClr val="172C51"/>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DAGml2kBSfU</dc:identifier>
  <dcterms:modified xsi:type="dcterms:W3CDTF">2011-08-01T06:04:30Z</dcterms:modified>
  <cp:revision>1</cp:revision>
  <dc:title>Object_Classification(2023510036).pptx</dc:title>
</cp:coreProperties>
</file>